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7" r:id="rId6"/>
    <p:sldId id="266" r:id="rId7"/>
    <p:sldId id="257" r:id="rId8"/>
    <p:sldId id="265" r:id="rId9"/>
    <p:sldId id="264" r:id="rId10"/>
    <p:sldId id="263" r:id="rId11"/>
    <p:sldId id="262" r:id="rId12"/>
    <p:sldId id="268" r:id="rId13"/>
    <p:sldId id="273" r:id="rId14"/>
    <p:sldId id="272" r:id="rId15"/>
    <p:sldId id="271" r:id="rId16"/>
    <p:sldId id="270" r:id="rId17"/>
    <p:sldId id="269" r:id="rId18"/>
    <p:sldId id="274" r:id="rId19"/>
    <p:sldId id="277" r:id="rId20"/>
    <p:sldId id="276" r:id="rId21"/>
    <p:sldId id="275" r:id="rId22"/>
    <p:sldId id="279" r:id="rId2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68" d="100"/>
          <a:sy n="68" d="100"/>
        </p:scale>
        <p:origin x="-786"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AB16FF82-AA52-41D8-AB61-8E8769450715}" type="datetimeFigureOut">
              <a:rPr lang="pl-PL" smtClean="0"/>
              <a:pPr/>
              <a:t>29.01.2016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9BC9C11-0B99-40B6-9AE2-CF48BF86367D}" type="slidenum">
              <a:rPr lang="pl-PL" smtClean="0"/>
              <a:pPr/>
              <a:t>‹#›</a:t>
            </a:fld>
            <a:endParaRPr lang="pl-PL"/>
          </a:p>
        </p:txBody>
      </p:sp>
    </p:spTree>
    <p:extLst>
      <p:ext uri="{BB962C8B-B14F-4D97-AF65-F5344CB8AC3E}">
        <p14:creationId xmlns:p14="http://schemas.microsoft.com/office/powerpoint/2010/main" xmlns="" val="285127672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B16FF82-AA52-41D8-AB61-8E8769450715}" type="datetimeFigureOut">
              <a:rPr lang="pl-PL" smtClean="0"/>
              <a:pPr/>
              <a:t>29.01.2016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9BC9C11-0B99-40B6-9AE2-CF48BF86367D}" type="slidenum">
              <a:rPr lang="pl-PL" smtClean="0"/>
              <a:pPr/>
              <a:t>‹#›</a:t>
            </a:fld>
            <a:endParaRPr lang="pl-PL"/>
          </a:p>
        </p:txBody>
      </p:sp>
    </p:spTree>
    <p:extLst>
      <p:ext uri="{BB962C8B-B14F-4D97-AF65-F5344CB8AC3E}">
        <p14:creationId xmlns:p14="http://schemas.microsoft.com/office/powerpoint/2010/main" xmlns="" val="425822245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B16FF82-AA52-41D8-AB61-8E8769450715}" type="datetimeFigureOut">
              <a:rPr lang="pl-PL" smtClean="0"/>
              <a:pPr/>
              <a:t>29.01.2016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9BC9C11-0B99-40B6-9AE2-CF48BF86367D}" type="slidenum">
              <a:rPr lang="pl-PL" smtClean="0"/>
              <a:pPr/>
              <a:t>‹#›</a:t>
            </a:fld>
            <a:endParaRPr lang="pl-PL"/>
          </a:p>
        </p:txBody>
      </p:sp>
    </p:spTree>
    <p:extLst>
      <p:ext uri="{BB962C8B-B14F-4D97-AF65-F5344CB8AC3E}">
        <p14:creationId xmlns:p14="http://schemas.microsoft.com/office/powerpoint/2010/main" xmlns="" val="332788708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B16FF82-AA52-41D8-AB61-8E8769450715}" type="datetimeFigureOut">
              <a:rPr lang="pl-PL" smtClean="0"/>
              <a:pPr/>
              <a:t>29.01.2016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9BC9C11-0B99-40B6-9AE2-CF48BF86367D}" type="slidenum">
              <a:rPr lang="pl-PL" smtClean="0"/>
              <a:pPr/>
              <a:t>‹#›</a:t>
            </a:fld>
            <a:endParaRPr lang="pl-PL"/>
          </a:p>
        </p:txBody>
      </p:sp>
    </p:spTree>
    <p:extLst>
      <p:ext uri="{BB962C8B-B14F-4D97-AF65-F5344CB8AC3E}">
        <p14:creationId xmlns:p14="http://schemas.microsoft.com/office/powerpoint/2010/main" xmlns="" val="190110032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AB16FF82-AA52-41D8-AB61-8E8769450715}" type="datetimeFigureOut">
              <a:rPr lang="pl-PL" smtClean="0"/>
              <a:pPr/>
              <a:t>29.01.2016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9BC9C11-0B99-40B6-9AE2-CF48BF86367D}" type="slidenum">
              <a:rPr lang="pl-PL" smtClean="0"/>
              <a:pPr/>
              <a:t>‹#›</a:t>
            </a:fld>
            <a:endParaRPr lang="pl-PL"/>
          </a:p>
        </p:txBody>
      </p:sp>
    </p:spTree>
    <p:extLst>
      <p:ext uri="{BB962C8B-B14F-4D97-AF65-F5344CB8AC3E}">
        <p14:creationId xmlns:p14="http://schemas.microsoft.com/office/powerpoint/2010/main" xmlns="" val="353898243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AB16FF82-AA52-41D8-AB61-8E8769450715}" type="datetimeFigureOut">
              <a:rPr lang="pl-PL" smtClean="0"/>
              <a:pPr/>
              <a:t>29.01.2016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B9BC9C11-0B99-40B6-9AE2-CF48BF86367D}" type="slidenum">
              <a:rPr lang="pl-PL" smtClean="0"/>
              <a:pPr/>
              <a:t>‹#›</a:t>
            </a:fld>
            <a:endParaRPr lang="pl-PL"/>
          </a:p>
        </p:txBody>
      </p:sp>
    </p:spTree>
    <p:extLst>
      <p:ext uri="{BB962C8B-B14F-4D97-AF65-F5344CB8AC3E}">
        <p14:creationId xmlns:p14="http://schemas.microsoft.com/office/powerpoint/2010/main" xmlns="" val="360314735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AB16FF82-AA52-41D8-AB61-8E8769450715}" type="datetimeFigureOut">
              <a:rPr lang="pl-PL" smtClean="0"/>
              <a:pPr/>
              <a:t>29.01.2016</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B9BC9C11-0B99-40B6-9AE2-CF48BF86367D}" type="slidenum">
              <a:rPr lang="pl-PL" smtClean="0"/>
              <a:pPr/>
              <a:t>‹#›</a:t>
            </a:fld>
            <a:endParaRPr lang="pl-PL"/>
          </a:p>
        </p:txBody>
      </p:sp>
    </p:spTree>
    <p:extLst>
      <p:ext uri="{BB962C8B-B14F-4D97-AF65-F5344CB8AC3E}">
        <p14:creationId xmlns:p14="http://schemas.microsoft.com/office/powerpoint/2010/main" xmlns="" val="69953135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AB16FF82-AA52-41D8-AB61-8E8769450715}" type="datetimeFigureOut">
              <a:rPr lang="pl-PL" smtClean="0"/>
              <a:pPr/>
              <a:t>29.01.2016</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B9BC9C11-0B99-40B6-9AE2-CF48BF86367D}" type="slidenum">
              <a:rPr lang="pl-PL" smtClean="0"/>
              <a:pPr/>
              <a:t>‹#›</a:t>
            </a:fld>
            <a:endParaRPr lang="pl-PL"/>
          </a:p>
        </p:txBody>
      </p:sp>
    </p:spTree>
    <p:extLst>
      <p:ext uri="{BB962C8B-B14F-4D97-AF65-F5344CB8AC3E}">
        <p14:creationId xmlns:p14="http://schemas.microsoft.com/office/powerpoint/2010/main" xmlns="" val="127645702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B16FF82-AA52-41D8-AB61-8E8769450715}" type="datetimeFigureOut">
              <a:rPr lang="pl-PL" smtClean="0"/>
              <a:pPr/>
              <a:t>29.01.2016</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B9BC9C11-0B99-40B6-9AE2-CF48BF86367D}" type="slidenum">
              <a:rPr lang="pl-PL" smtClean="0"/>
              <a:pPr/>
              <a:t>‹#›</a:t>
            </a:fld>
            <a:endParaRPr lang="pl-PL"/>
          </a:p>
        </p:txBody>
      </p:sp>
    </p:spTree>
    <p:extLst>
      <p:ext uri="{BB962C8B-B14F-4D97-AF65-F5344CB8AC3E}">
        <p14:creationId xmlns:p14="http://schemas.microsoft.com/office/powerpoint/2010/main" xmlns="" val="99331396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AB16FF82-AA52-41D8-AB61-8E8769450715}" type="datetimeFigureOut">
              <a:rPr lang="pl-PL" smtClean="0"/>
              <a:pPr/>
              <a:t>29.01.2016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B9BC9C11-0B99-40B6-9AE2-CF48BF86367D}" type="slidenum">
              <a:rPr lang="pl-PL" smtClean="0"/>
              <a:pPr/>
              <a:t>‹#›</a:t>
            </a:fld>
            <a:endParaRPr lang="pl-PL"/>
          </a:p>
        </p:txBody>
      </p:sp>
    </p:spTree>
    <p:extLst>
      <p:ext uri="{BB962C8B-B14F-4D97-AF65-F5344CB8AC3E}">
        <p14:creationId xmlns:p14="http://schemas.microsoft.com/office/powerpoint/2010/main" xmlns="" val="360375680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AB16FF82-AA52-41D8-AB61-8E8769450715}" type="datetimeFigureOut">
              <a:rPr lang="pl-PL" smtClean="0"/>
              <a:pPr/>
              <a:t>29.01.2016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B9BC9C11-0B99-40B6-9AE2-CF48BF86367D}" type="slidenum">
              <a:rPr lang="pl-PL" smtClean="0"/>
              <a:pPr/>
              <a:t>‹#›</a:t>
            </a:fld>
            <a:endParaRPr lang="pl-PL"/>
          </a:p>
        </p:txBody>
      </p:sp>
    </p:spTree>
    <p:extLst>
      <p:ext uri="{BB962C8B-B14F-4D97-AF65-F5344CB8AC3E}">
        <p14:creationId xmlns:p14="http://schemas.microsoft.com/office/powerpoint/2010/main" xmlns="" val="30935069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6FF82-AA52-41D8-AB61-8E8769450715}" type="datetimeFigureOut">
              <a:rPr lang="pl-PL" smtClean="0"/>
              <a:pPr/>
              <a:t>29.01.2016</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C9C11-0B99-40B6-9AE2-CF48BF86367D}" type="slidenum">
              <a:rPr lang="pl-PL" smtClean="0"/>
              <a:pPr/>
              <a:t>‹#›</a:t>
            </a:fld>
            <a:endParaRPr lang="pl-PL"/>
          </a:p>
        </p:txBody>
      </p:sp>
    </p:spTree>
    <p:extLst>
      <p:ext uri="{BB962C8B-B14F-4D97-AF65-F5344CB8AC3E}">
        <p14:creationId xmlns:p14="http://schemas.microsoft.com/office/powerpoint/2010/main" xmlns="" val="286486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716221"/>
            <a:ext cx="9144000" cy="3186406"/>
          </a:xfrm>
        </p:spPr>
        <p:txBody>
          <a:bodyPr>
            <a:normAutofit/>
          </a:bodyPr>
          <a:lstStyle/>
          <a:p>
            <a:r>
              <a:rPr lang="pl-PL" b="1" dirty="0" smtClean="0">
                <a:latin typeface="Museo 300" panose="02000000000000000000" pitchFamily="50" charset="-18"/>
              </a:rPr>
              <a:t>Sposoby na „ucieczkę” od czerwonego olbrzyma.</a:t>
            </a:r>
            <a:endParaRPr lang="pl-PL" b="1" dirty="0">
              <a:latin typeface="Museo 300" panose="02000000000000000000" pitchFamily="50" charset="-18"/>
            </a:endParaRPr>
          </a:p>
        </p:txBody>
      </p:sp>
    </p:spTree>
    <p:extLst>
      <p:ext uri="{BB962C8B-B14F-4D97-AF65-F5344CB8AC3E}">
        <p14:creationId xmlns:p14="http://schemas.microsoft.com/office/powerpoint/2010/main" xmlns="" val="2418090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4454" y="406256"/>
            <a:ext cx="5161821" cy="2296001"/>
          </a:xfrm>
        </p:spPr>
        <p:txBody>
          <a:bodyPr>
            <a:normAutofit/>
          </a:bodyPr>
          <a:lstStyle/>
          <a:p>
            <a:pPr marL="0" indent="0">
              <a:buNone/>
            </a:pPr>
            <a:r>
              <a:rPr lang="pl-PL" dirty="0" smtClean="0">
                <a:solidFill>
                  <a:srgbClr val="FF0000"/>
                </a:solidFill>
                <a:latin typeface="Museo 300" panose="02000000000000000000" pitchFamily="50" charset="-18"/>
              </a:rPr>
              <a:t>Dla celów swych obliczeń trójka naukowców obrała ostateczny cel migracji Ziemi, który znajduje się w punkcie, gdzie obecnie leży Mars. </a:t>
            </a:r>
            <a:endParaRPr lang="pl-PL" dirty="0">
              <a:solidFill>
                <a:srgbClr val="FF0000"/>
              </a:solidFill>
            </a:endParaRPr>
          </a:p>
        </p:txBody>
      </p:sp>
      <p:sp>
        <p:nvSpPr>
          <p:cNvPr id="2" name="pole tekstowe 1"/>
          <p:cNvSpPr txBox="1"/>
          <p:nvPr/>
        </p:nvSpPr>
        <p:spPr>
          <a:xfrm>
            <a:off x="7319749" y="2183642"/>
            <a:ext cx="4872251" cy="4401205"/>
          </a:xfrm>
          <a:prstGeom prst="rect">
            <a:avLst/>
          </a:prstGeom>
          <a:noFill/>
        </p:spPr>
        <p:txBody>
          <a:bodyPr wrap="square" rtlCol="0">
            <a:spAutoFit/>
          </a:bodyPr>
          <a:lstStyle/>
          <a:p>
            <a:r>
              <a:rPr lang="pl-PL" sz="2800" dirty="0" smtClean="0">
                <a:solidFill>
                  <a:srgbClr val="FF0000"/>
                </a:solidFill>
                <a:latin typeface="Museo 300" panose="02000000000000000000" pitchFamily="50" charset="-18"/>
              </a:rPr>
              <a:t>Za </a:t>
            </a:r>
            <a:r>
              <a:rPr lang="pl-PL" sz="2800" dirty="0">
                <a:solidFill>
                  <a:srgbClr val="FF0000"/>
                </a:solidFill>
                <a:latin typeface="Museo 300" panose="02000000000000000000" pitchFamily="50" charset="-18"/>
              </a:rPr>
              <a:t>6.3 miliarda lat, kiedy </a:t>
            </a:r>
            <a:r>
              <a:rPr lang="pl-PL" sz="2800" dirty="0" smtClean="0">
                <a:solidFill>
                  <a:srgbClr val="FF0000"/>
                </a:solidFill>
                <a:latin typeface="Museo 300" panose="02000000000000000000" pitchFamily="50" charset="-18"/>
              </a:rPr>
              <a:t>Słońce </a:t>
            </a:r>
            <a:r>
              <a:rPr lang="pl-PL" sz="2800" dirty="0">
                <a:solidFill>
                  <a:srgbClr val="FF0000"/>
                </a:solidFill>
                <a:latin typeface="Museo 300" panose="02000000000000000000" pitchFamily="50" charset="-18"/>
              </a:rPr>
              <a:t>wejdzie w fazę czerwonego olbrzyma i będzie ponad dwukrotnie jaśniejsze niż obecnie, planeta znajdująca się w takiej właśnie odległości otrzymywać będzie tyle samo promieni Słonecznych, co Ziemia dziś.</a:t>
            </a:r>
          </a:p>
        </p:txBody>
      </p:sp>
    </p:spTree>
    <p:extLst>
      <p:ext uri="{BB962C8B-B14F-4D97-AF65-F5344CB8AC3E}">
        <p14:creationId xmlns:p14="http://schemas.microsoft.com/office/powerpoint/2010/main" xmlns="" val="1021673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755822" y="426730"/>
            <a:ext cx="5653707" cy="2166345"/>
          </a:xfrm>
        </p:spPr>
        <p:txBody>
          <a:bodyPr/>
          <a:lstStyle/>
          <a:p>
            <a:pPr marL="0" indent="0">
              <a:buNone/>
            </a:pPr>
            <a:r>
              <a:rPr lang="pl-PL" dirty="0" smtClean="0">
                <a:solidFill>
                  <a:srgbClr val="FF0000"/>
                </a:solidFill>
                <a:latin typeface="Museo 300" panose="02000000000000000000" pitchFamily="50" charset="-18"/>
              </a:rPr>
              <a:t>Przesunięcie Ziemi na tą odległość wymagać będzie zwiększenia jej orbitalnej energii o około 30%. </a:t>
            </a:r>
            <a:endParaRPr lang="pl-PL" dirty="0"/>
          </a:p>
        </p:txBody>
      </p:sp>
      <p:sp>
        <p:nvSpPr>
          <p:cNvPr id="2" name="pole tekstowe 1"/>
          <p:cNvSpPr txBox="1"/>
          <p:nvPr/>
        </p:nvSpPr>
        <p:spPr>
          <a:xfrm>
            <a:off x="436728" y="3952912"/>
            <a:ext cx="8871045" cy="2954655"/>
          </a:xfrm>
          <a:prstGeom prst="rect">
            <a:avLst/>
          </a:prstGeom>
          <a:noFill/>
        </p:spPr>
        <p:txBody>
          <a:bodyPr wrap="square" rtlCol="0">
            <a:spAutoFit/>
          </a:bodyPr>
          <a:lstStyle/>
          <a:p>
            <a:r>
              <a:rPr lang="pl-PL" sz="2800" dirty="0">
                <a:solidFill>
                  <a:srgbClr val="FF0000"/>
                </a:solidFill>
                <a:latin typeface="Museo 300" panose="02000000000000000000" pitchFamily="50" charset="-18"/>
              </a:rPr>
              <a:t>Uczeni mówią, że to możliwe do zrobienia przy pomocy orbit niektórych lodowych obiektów znajdujących się na obrzeżach naszego układu gwiezdnego. Obiekty te przechodząc blisko Ziemi mogłyby przekazywać nieco swej orbitalnej energii planecie.</a:t>
            </a:r>
          </a:p>
          <a:p>
            <a:endParaRPr lang="pl-PL" dirty="0"/>
          </a:p>
        </p:txBody>
      </p:sp>
    </p:spTree>
    <p:extLst>
      <p:ext uri="{BB962C8B-B14F-4D97-AF65-F5344CB8AC3E}">
        <p14:creationId xmlns:p14="http://schemas.microsoft.com/office/powerpoint/2010/main" xmlns="" val="3830619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93075" y="409434"/>
            <a:ext cx="10612271" cy="1624082"/>
          </a:xfrm>
        </p:spPr>
        <p:txBody>
          <a:bodyPr>
            <a:normAutofit/>
          </a:bodyPr>
          <a:lstStyle/>
          <a:p>
            <a:pPr marL="0" indent="0">
              <a:buNone/>
            </a:pPr>
            <a:r>
              <a:rPr lang="pl-PL" dirty="0" smtClean="0">
                <a:solidFill>
                  <a:srgbClr val="FF0000"/>
                </a:solidFill>
                <a:latin typeface="Museo 300" panose="02000000000000000000" pitchFamily="50" charset="-18"/>
              </a:rPr>
              <a:t>Podobne obiekty znajdują się w pierścieniu leżącym za orbitą Neptuna nazywanym Pasem </a:t>
            </a:r>
            <a:r>
              <a:rPr lang="pl-PL" dirty="0" err="1" smtClean="0">
                <a:solidFill>
                  <a:srgbClr val="FF0000"/>
                </a:solidFill>
                <a:latin typeface="Museo 300" panose="02000000000000000000" pitchFamily="50" charset="-18"/>
              </a:rPr>
              <a:t>Kuipera</a:t>
            </a:r>
            <a:r>
              <a:rPr lang="pl-PL" dirty="0" smtClean="0">
                <a:solidFill>
                  <a:srgbClr val="FF0000"/>
                </a:solidFill>
                <a:latin typeface="Museo 300" panose="02000000000000000000" pitchFamily="50" charset="-18"/>
              </a:rPr>
              <a:t> oraz w jeszcze odleglejszym Obłoku </a:t>
            </a:r>
            <a:r>
              <a:rPr lang="pl-PL" dirty="0" err="1" smtClean="0">
                <a:solidFill>
                  <a:srgbClr val="FF0000"/>
                </a:solidFill>
                <a:latin typeface="Museo 300" panose="02000000000000000000" pitchFamily="50" charset="-18"/>
              </a:rPr>
              <a:t>Oorta</a:t>
            </a:r>
            <a:r>
              <a:rPr lang="pl-PL" dirty="0" smtClean="0">
                <a:solidFill>
                  <a:srgbClr val="FF0000"/>
                </a:solidFill>
                <a:latin typeface="Museo 300" panose="02000000000000000000" pitchFamily="50" charset="-18"/>
              </a:rPr>
              <a:t>. </a:t>
            </a:r>
            <a:endParaRPr lang="pl-PL" dirty="0"/>
          </a:p>
        </p:txBody>
      </p:sp>
      <p:sp>
        <p:nvSpPr>
          <p:cNvPr id="2" name="pole tekstowe 1"/>
          <p:cNvSpPr txBox="1"/>
          <p:nvPr/>
        </p:nvSpPr>
        <p:spPr>
          <a:xfrm>
            <a:off x="5001336" y="4511623"/>
            <a:ext cx="7397086" cy="2523768"/>
          </a:xfrm>
          <a:prstGeom prst="rect">
            <a:avLst/>
          </a:prstGeom>
          <a:noFill/>
        </p:spPr>
        <p:txBody>
          <a:bodyPr wrap="square" rtlCol="0">
            <a:spAutoFit/>
          </a:bodyPr>
          <a:lstStyle/>
          <a:p>
            <a:r>
              <a:rPr lang="pl-PL" sz="2800" dirty="0">
                <a:solidFill>
                  <a:srgbClr val="FF0000"/>
                </a:solidFill>
                <a:latin typeface="Museo 300" panose="02000000000000000000" pitchFamily="50" charset="-18"/>
              </a:rPr>
              <a:t>Ponieważ znajdują się one daleko od Słońca, posiadają względnie niską energię orbitalną i łatwo je poruszyć nawet przy pomocy opracowywanych metod </a:t>
            </a:r>
            <a:r>
              <a:rPr lang="pl-PL" sz="2800" dirty="0" err="1">
                <a:solidFill>
                  <a:srgbClr val="FF0000"/>
                </a:solidFill>
                <a:latin typeface="Museo 300" panose="02000000000000000000" pitchFamily="50" charset="-18"/>
              </a:rPr>
              <a:t>deflekcji</a:t>
            </a:r>
            <a:r>
              <a:rPr lang="pl-PL" sz="2800" dirty="0">
                <a:solidFill>
                  <a:srgbClr val="FF0000"/>
                </a:solidFill>
                <a:latin typeface="Museo 300" panose="02000000000000000000" pitchFamily="50" charset="-18"/>
              </a:rPr>
              <a:t> asteroidów.</a:t>
            </a:r>
          </a:p>
          <a:p>
            <a:endParaRPr lang="pl-PL" dirty="0"/>
          </a:p>
        </p:txBody>
      </p:sp>
    </p:spTree>
    <p:extLst>
      <p:ext uri="{BB962C8B-B14F-4D97-AF65-F5344CB8AC3E}">
        <p14:creationId xmlns:p14="http://schemas.microsoft.com/office/powerpoint/2010/main" xmlns="" val="6941219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991737" y="395786"/>
            <a:ext cx="10515600" cy="6462214"/>
          </a:xfrm>
        </p:spPr>
        <p:txBody>
          <a:bodyPr>
            <a:normAutofit/>
          </a:bodyPr>
          <a:lstStyle/>
          <a:p>
            <a:pPr marL="0" indent="0">
              <a:buNone/>
            </a:pPr>
            <a:r>
              <a:rPr lang="pl-PL" dirty="0" smtClean="0">
                <a:solidFill>
                  <a:srgbClr val="FF0000"/>
                </a:solidFill>
                <a:latin typeface="Museo 300" panose="02000000000000000000" pitchFamily="50" charset="-18"/>
              </a:rPr>
              <a:t>Oddziaływania te różnią się od delikatnych – jak w przypadku przelotu obok tych obiektów statków, które wytrącają je z kursów, jak i silniejszej wersji, w przypadku której w powierzchnię obiektu wwierca się maszyna emitująca kawałki lodowego obiektu w przeciwną stronę.</a:t>
            </a:r>
          </a:p>
          <a:p>
            <a:pPr marL="0" indent="0">
              <a:buNone/>
            </a:pPr>
            <a:endParaRPr lang="pl-PL" dirty="0" smtClean="0">
              <a:solidFill>
                <a:srgbClr val="FF0000"/>
              </a:solidFill>
              <a:latin typeface="Museo 300" panose="02000000000000000000" pitchFamily="50" charset="-18"/>
            </a:endParaRPr>
          </a:p>
          <a:p>
            <a:pPr marL="0" indent="0">
              <a:buNone/>
            </a:pPr>
            <a:endParaRPr lang="pl-PL" dirty="0">
              <a:solidFill>
                <a:srgbClr val="FF0000"/>
              </a:solidFill>
              <a:latin typeface="Museo 300" panose="02000000000000000000" pitchFamily="50" charset="-18"/>
            </a:endParaRPr>
          </a:p>
          <a:p>
            <a:pPr marL="0" indent="0">
              <a:buNone/>
            </a:pPr>
            <a:endParaRPr lang="pl-PL" dirty="0" smtClean="0">
              <a:solidFill>
                <a:srgbClr val="FF0000"/>
              </a:solidFill>
              <a:latin typeface="Museo 300" panose="02000000000000000000" pitchFamily="50" charset="-18"/>
            </a:endParaRPr>
          </a:p>
          <a:p>
            <a:pPr marL="0" indent="0">
              <a:buNone/>
            </a:pPr>
            <a:r>
              <a:rPr lang="pl-PL" dirty="0" smtClean="0">
                <a:solidFill>
                  <a:srgbClr val="FF0000"/>
                </a:solidFill>
                <a:latin typeface="Museo 300" panose="02000000000000000000" pitchFamily="50" charset="-18"/>
              </a:rPr>
              <a:t>Orbity tych obiektów mogą zostać następnie dostosowane odpowiednio w zewnętrznej części układu słonecznego przy okazji strug lodu wyparowującego z ich powierzchni wskutek działania odpowiedniego sprzętu.</a:t>
            </a:r>
            <a:endParaRPr lang="pl-PL" dirty="0">
              <a:solidFill>
                <a:srgbClr val="FF0000"/>
              </a:solidFill>
              <a:latin typeface="Museo 300" panose="02000000000000000000" pitchFamily="50" charset="-18"/>
            </a:endParaRPr>
          </a:p>
        </p:txBody>
      </p:sp>
    </p:spTree>
    <p:extLst>
      <p:ext uri="{BB962C8B-B14F-4D97-AF65-F5344CB8AC3E}">
        <p14:creationId xmlns:p14="http://schemas.microsoft.com/office/powerpoint/2010/main" xmlns="" val="10442373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38200" y="186592"/>
            <a:ext cx="10515600" cy="1325563"/>
          </a:xfrm>
        </p:spPr>
        <p:txBody>
          <a:bodyPr/>
          <a:lstStyle/>
          <a:p>
            <a:r>
              <a:rPr lang="pl-PL" dirty="0" smtClean="0">
                <a:solidFill>
                  <a:srgbClr val="FF0000"/>
                </a:solidFill>
                <a:latin typeface="Museo 300" panose="02000000000000000000" pitchFamily="50" charset="-18"/>
              </a:rPr>
              <a:t>Sterylna Biosfera</a:t>
            </a:r>
            <a:endParaRPr lang="pl-PL" dirty="0">
              <a:solidFill>
                <a:srgbClr val="FF0000"/>
              </a:solidFill>
              <a:latin typeface="Museo 300" panose="02000000000000000000" pitchFamily="50" charset="-18"/>
            </a:endParaRPr>
          </a:p>
        </p:txBody>
      </p:sp>
      <p:sp>
        <p:nvSpPr>
          <p:cNvPr id="3" name="Symbol zastępczy zawartości 2"/>
          <p:cNvSpPr>
            <a:spLocks noGrp="1"/>
          </p:cNvSpPr>
          <p:nvPr>
            <p:ph idx="1"/>
          </p:nvPr>
        </p:nvSpPr>
        <p:spPr>
          <a:xfrm>
            <a:off x="838200" y="1228300"/>
            <a:ext cx="10515600" cy="5629700"/>
          </a:xfrm>
        </p:spPr>
        <p:txBody>
          <a:bodyPr>
            <a:normAutofit/>
          </a:bodyPr>
          <a:lstStyle/>
          <a:p>
            <a:pPr marL="0" indent="0">
              <a:buNone/>
            </a:pPr>
            <a:r>
              <a:rPr lang="pl-PL" dirty="0" smtClean="0">
                <a:solidFill>
                  <a:srgbClr val="FF0000"/>
                </a:solidFill>
                <a:latin typeface="Museo 300" panose="02000000000000000000" pitchFamily="50" charset="-18"/>
              </a:rPr>
              <a:t>Około miliona podobnych przejść obok Ziemi powinno załatwić sprawę. Przejścia te należałoby kontrolować i musiałyby one odbywać się równomiernie co 1000 – 6000 lat, w zależności od tego czy chcemy osiągnąć orbitę Marsa, gdy zaczną parować oceany, czy już na samym początku wejścia Słońca w fazę czerwonego olbrzyma.</a:t>
            </a:r>
          </a:p>
          <a:p>
            <a:pPr marL="0" indent="0">
              <a:buNone/>
            </a:pPr>
            <a:endParaRPr lang="pl-PL" dirty="0">
              <a:solidFill>
                <a:srgbClr val="FF0000"/>
              </a:solidFill>
              <a:latin typeface="Museo 300" panose="02000000000000000000" pitchFamily="50" charset="-18"/>
            </a:endParaRPr>
          </a:p>
          <a:p>
            <a:pPr marL="0" indent="0">
              <a:buNone/>
            </a:pPr>
            <a:endParaRPr lang="pl-PL" dirty="0" smtClean="0">
              <a:solidFill>
                <a:srgbClr val="FF0000"/>
              </a:solidFill>
              <a:latin typeface="Museo 300" panose="02000000000000000000" pitchFamily="50" charset="-18"/>
            </a:endParaRPr>
          </a:p>
          <a:p>
            <a:pPr marL="0" indent="0">
              <a:buNone/>
            </a:pPr>
            <a:endParaRPr lang="pl-PL" dirty="0">
              <a:solidFill>
                <a:srgbClr val="FF0000"/>
              </a:solidFill>
              <a:latin typeface="Museo 300" panose="02000000000000000000" pitchFamily="50" charset="-18"/>
            </a:endParaRPr>
          </a:p>
          <a:p>
            <a:pPr marL="0" indent="0">
              <a:buNone/>
            </a:pPr>
            <a:r>
              <a:rPr lang="pl-PL" dirty="0" smtClean="0">
                <a:solidFill>
                  <a:srgbClr val="FF0000"/>
                </a:solidFill>
                <a:latin typeface="Museo 300" panose="02000000000000000000" pitchFamily="50" charset="-18"/>
              </a:rPr>
              <a:t>Będzie to ogromne wyzwanie, które wymaga ogromnej cierpliwości. Zawiera się w nim także pewne ryzyko, ponieważ wykorzystywane do tego obiekty kosmiczne przelatywać będą w odległości wynoszącej tylko 10.000 km.</a:t>
            </a:r>
            <a:endParaRPr lang="pl-PL" dirty="0">
              <a:solidFill>
                <a:srgbClr val="FF0000"/>
              </a:solidFill>
              <a:latin typeface="Museo 300" panose="02000000000000000000" pitchFamily="50" charset="-18"/>
            </a:endParaRPr>
          </a:p>
        </p:txBody>
      </p:sp>
    </p:spTree>
    <p:extLst>
      <p:ext uri="{BB962C8B-B14F-4D97-AF65-F5344CB8AC3E}">
        <p14:creationId xmlns:p14="http://schemas.microsoft.com/office/powerpoint/2010/main" xmlns="" val="840517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124130" y="883928"/>
            <a:ext cx="5172503" cy="2804844"/>
          </a:xfrm>
        </p:spPr>
        <p:txBody>
          <a:bodyPr/>
          <a:lstStyle/>
          <a:p>
            <a:pPr marL="0" indent="0">
              <a:buNone/>
            </a:pPr>
            <a:r>
              <a:rPr lang="pl-PL" dirty="0" smtClean="0">
                <a:solidFill>
                  <a:srgbClr val="FF0000"/>
                </a:solidFill>
                <a:latin typeface="Museo 300" panose="02000000000000000000" pitchFamily="50" charset="-18"/>
              </a:rPr>
              <a:t>Mogą być one także znacznie masywniejsze od asteroidy, która spowodowała zagładę dinozaurów, zatem każda mała pomyłka może mieć katastrofalne skutki. </a:t>
            </a:r>
            <a:endParaRPr lang="pl-PL" dirty="0"/>
          </a:p>
        </p:txBody>
      </p:sp>
      <p:sp>
        <p:nvSpPr>
          <p:cNvPr id="2" name="pole tekstowe 1"/>
          <p:cNvSpPr txBox="1"/>
          <p:nvPr/>
        </p:nvSpPr>
        <p:spPr>
          <a:xfrm>
            <a:off x="1883573" y="4119659"/>
            <a:ext cx="10795196" cy="2523768"/>
          </a:xfrm>
          <a:prstGeom prst="rect">
            <a:avLst/>
          </a:prstGeom>
          <a:noFill/>
        </p:spPr>
        <p:txBody>
          <a:bodyPr wrap="square" rtlCol="0">
            <a:spAutoFit/>
          </a:bodyPr>
          <a:lstStyle/>
          <a:p>
            <a:r>
              <a:rPr lang="pl-PL" sz="2800" dirty="0">
                <a:solidFill>
                  <a:srgbClr val="FF0000"/>
                </a:solidFill>
                <a:latin typeface="Museo 300" panose="02000000000000000000" pitchFamily="50" charset="-18"/>
              </a:rPr>
              <a:t>Profesor </a:t>
            </a:r>
            <a:r>
              <a:rPr lang="pl-PL" sz="2800" dirty="0" err="1">
                <a:solidFill>
                  <a:srgbClr val="FF0000"/>
                </a:solidFill>
                <a:latin typeface="Museo 300" panose="02000000000000000000" pitchFamily="50" charset="-18"/>
              </a:rPr>
              <a:t>Laughlin</a:t>
            </a:r>
            <a:r>
              <a:rPr lang="pl-PL" sz="2800" dirty="0">
                <a:solidFill>
                  <a:srgbClr val="FF0000"/>
                </a:solidFill>
                <a:latin typeface="Museo 300" panose="02000000000000000000" pitchFamily="50" charset="-18"/>
              </a:rPr>
              <a:t> i jego koledzy mówią o sprawie z wielką powagą, zaś stworzony przez nich dokument zawiera ostrzeżenie: „Zderzenie Ziemi z obiektem o średnicy 100 km z prędkością kosmiczną może wysterylizować biosferę tak dokładnie, że będzie to poziom bakterii.”</a:t>
            </a:r>
          </a:p>
          <a:p>
            <a:endParaRPr lang="pl-PL" dirty="0"/>
          </a:p>
        </p:txBody>
      </p:sp>
    </p:spTree>
    <p:extLst>
      <p:ext uri="{BB962C8B-B14F-4D97-AF65-F5344CB8AC3E}">
        <p14:creationId xmlns:p14="http://schemas.microsoft.com/office/powerpoint/2010/main" xmlns="" val="14550621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rgbClr val="FF0000"/>
                </a:solidFill>
                <a:latin typeface="Museo 300" panose="02000000000000000000" pitchFamily="50" charset="-18"/>
              </a:rPr>
              <a:t>Żegluga przez kosmos</a:t>
            </a:r>
            <a:endParaRPr lang="pl-PL" dirty="0">
              <a:solidFill>
                <a:srgbClr val="FF0000"/>
              </a:solidFill>
              <a:latin typeface="Museo 300" panose="02000000000000000000" pitchFamily="50" charset="-18"/>
            </a:endParaRPr>
          </a:p>
        </p:txBody>
      </p:sp>
      <p:sp>
        <p:nvSpPr>
          <p:cNvPr id="3" name="Symbol zastępczy zawartości 2"/>
          <p:cNvSpPr>
            <a:spLocks noGrp="1"/>
          </p:cNvSpPr>
          <p:nvPr>
            <p:ph idx="1"/>
          </p:nvPr>
        </p:nvSpPr>
        <p:spPr>
          <a:xfrm>
            <a:off x="838200" y="1825624"/>
            <a:ext cx="10515600" cy="5032375"/>
          </a:xfrm>
        </p:spPr>
        <p:txBody>
          <a:bodyPr>
            <a:normAutofit/>
          </a:bodyPr>
          <a:lstStyle/>
          <a:p>
            <a:pPr marL="0" indent="0">
              <a:buNone/>
            </a:pPr>
            <a:r>
              <a:rPr lang="pl-PL" dirty="0" smtClean="0">
                <a:solidFill>
                  <a:srgbClr val="FF0000"/>
                </a:solidFill>
                <a:latin typeface="Museo 300" panose="02000000000000000000" pitchFamily="50" charset="-18"/>
              </a:rPr>
              <a:t>Profesor z University of </a:t>
            </a:r>
            <a:r>
              <a:rPr lang="pl-PL" dirty="0" err="1">
                <a:solidFill>
                  <a:srgbClr val="FF0000"/>
                </a:solidFill>
                <a:latin typeface="Museo 300" panose="02000000000000000000" pitchFamily="50" charset="-18"/>
              </a:rPr>
              <a:t>Strathclyde</a:t>
            </a:r>
            <a:r>
              <a:rPr lang="pl-PL" dirty="0">
                <a:solidFill>
                  <a:srgbClr val="FF0000"/>
                </a:solidFill>
                <a:latin typeface="Museo 300" panose="02000000000000000000" pitchFamily="50" charset="-18"/>
              </a:rPr>
              <a:t> Colin </a:t>
            </a:r>
            <a:r>
              <a:rPr lang="pl-PL" dirty="0" err="1">
                <a:solidFill>
                  <a:srgbClr val="FF0000"/>
                </a:solidFill>
                <a:latin typeface="Museo 300" panose="02000000000000000000" pitchFamily="50" charset="-18"/>
              </a:rPr>
              <a:t>McInnes</a:t>
            </a:r>
            <a:r>
              <a:rPr lang="pl-PL" dirty="0">
                <a:solidFill>
                  <a:srgbClr val="FF0000"/>
                </a:solidFill>
                <a:latin typeface="Museo 300" panose="02000000000000000000" pitchFamily="50" charset="-18"/>
              </a:rPr>
              <a:t> twierdzi </a:t>
            </a:r>
            <a:r>
              <a:rPr lang="pl-PL" dirty="0" smtClean="0">
                <a:solidFill>
                  <a:srgbClr val="FF0000"/>
                </a:solidFill>
                <a:latin typeface="Museo 300" panose="02000000000000000000" pitchFamily="50" charset="-18"/>
              </a:rPr>
              <a:t>jednak, że zagrożenia zderzenia z asteroidą można uniknąć.</a:t>
            </a:r>
          </a:p>
          <a:p>
            <a:pPr marL="0" indent="0">
              <a:buNone/>
            </a:pPr>
            <a:endParaRPr lang="pl-PL" dirty="0">
              <a:solidFill>
                <a:srgbClr val="FF0000"/>
              </a:solidFill>
              <a:latin typeface="Museo 300" panose="02000000000000000000" pitchFamily="50" charset="-18"/>
            </a:endParaRPr>
          </a:p>
          <a:p>
            <a:pPr marL="0" indent="0">
              <a:buNone/>
            </a:pPr>
            <a:endParaRPr lang="pl-PL" dirty="0" smtClean="0">
              <a:solidFill>
                <a:srgbClr val="FF0000"/>
              </a:solidFill>
              <a:latin typeface="Museo 300" panose="02000000000000000000" pitchFamily="50" charset="-18"/>
            </a:endParaRPr>
          </a:p>
          <a:p>
            <a:pPr marL="0" indent="0">
              <a:buNone/>
            </a:pPr>
            <a:endParaRPr lang="pl-PL" dirty="0">
              <a:solidFill>
                <a:srgbClr val="FF0000"/>
              </a:solidFill>
              <a:latin typeface="Museo 300" panose="02000000000000000000" pitchFamily="50" charset="-18"/>
            </a:endParaRPr>
          </a:p>
          <a:p>
            <a:pPr marL="0" indent="0">
              <a:buNone/>
            </a:pPr>
            <a:r>
              <a:rPr lang="pl-PL" dirty="0" smtClean="0">
                <a:solidFill>
                  <a:srgbClr val="FF0000"/>
                </a:solidFill>
                <a:latin typeface="Museo 300" panose="02000000000000000000" pitchFamily="50" charset="-18"/>
              </a:rPr>
              <a:t>Tzw. żagle słoneczne (ang. </a:t>
            </a:r>
            <a:r>
              <a:rPr lang="pl-PL" dirty="0" err="1" smtClean="0">
                <a:solidFill>
                  <a:srgbClr val="FF0000"/>
                </a:solidFill>
                <a:latin typeface="Museo 300" panose="02000000000000000000" pitchFamily="50" charset="-18"/>
              </a:rPr>
              <a:t>solar</a:t>
            </a:r>
            <a:r>
              <a:rPr lang="pl-PL" dirty="0" smtClean="0">
                <a:solidFill>
                  <a:srgbClr val="FF0000"/>
                </a:solidFill>
                <a:latin typeface="Museo 300" panose="02000000000000000000" pitchFamily="50" charset="-18"/>
              </a:rPr>
              <a:t> </a:t>
            </a:r>
            <a:r>
              <a:rPr lang="pl-PL" dirty="0" err="1" smtClean="0">
                <a:solidFill>
                  <a:srgbClr val="FF0000"/>
                </a:solidFill>
                <a:latin typeface="Museo 300" panose="02000000000000000000" pitchFamily="50" charset="-18"/>
              </a:rPr>
              <a:t>sails</a:t>
            </a:r>
            <a:r>
              <a:rPr lang="pl-PL" dirty="0" smtClean="0">
                <a:solidFill>
                  <a:srgbClr val="FF0000"/>
                </a:solidFill>
                <a:latin typeface="Museo 300" panose="02000000000000000000" pitchFamily="50" charset="-18"/>
              </a:rPr>
              <a:t>) to cienka przypominająca lustro folia, która wykorzystuje ciśnienie, jakie wywiera na nią padające światło słoneczne. </a:t>
            </a:r>
            <a:r>
              <a:rPr lang="pl-PL" dirty="0" err="1" smtClean="0">
                <a:solidFill>
                  <a:srgbClr val="FF0000"/>
                </a:solidFill>
                <a:latin typeface="Museo 300" panose="02000000000000000000" pitchFamily="50" charset="-18"/>
              </a:rPr>
              <a:t>McInnes</a:t>
            </a:r>
            <a:r>
              <a:rPr lang="pl-PL" dirty="0" smtClean="0">
                <a:solidFill>
                  <a:srgbClr val="FF0000"/>
                </a:solidFill>
                <a:latin typeface="Museo 300" panose="02000000000000000000" pitchFamily="50" charset="-18"/>
              </a:rPr>
              <a:t> twierdzi, że w okolicach Ziemi, gdzie ciśnienie promieniowania słonecznego równoważy ziemskie przyciąganie grawitacyjne umieścić można wolno dryfujący żagiel.</a:t>
            </a:r>
          </a:p>
          <a:p>
            <a:pPr marL="0" indent="0">
              <a:buNone/>
            </a:pPr>
            <a:endParaRPr lang="pl-PL" dirty="0"/>
          </a:p>
        </p:txBody>
      </p:sp>
    </p:spTree>
    <p:extLst>
      <p:ext uri="{BB962C8B-B14F-4D97-AF65-F5344CB8AC3E}">
        <p14:creationId xmlns:p14="http://schemas.microsoft.com/office/powerpoint/2010/main" xmlns="" val="200493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38199" y="392610"/>
            <a:ext cx="10515600" cy="6363032"/>
          </a:xfrm>
        </p:spPr>
        <p:txBody>
          <a:bodyPr>
            <a:normAutofit lnSpcReduction="10000"/>
          </a:bodyPr>
          <a:lstStyle/>
          <a:p>
            <a:pPr marL="0" indent="0">
              <a:buNone/>
            </a:pPr>
            <a:r>
              <a:rPr lang="pl-PL" dirty="0" smtClean="0">
                <a:solidFill>
                  <a:srgbClr val="FF0000"/>
                </a:solidFill>
                <a:latin typeface="Museo 300" panose="02000000000000000000" pitchFamily="50" charset="-18"/>
              </a:rPr>
              <a:t>Jego analizy wskazują, że odbicie Słońca w żaglu pociągnie za sobą Ziemię – pod względem fizycznym wzmacniając m.in. orbitalną energię planety.</a:t>
            </a:r>
          </a:p>
          <a:p>
            <a:pPr marL="0" indent="0">
              <a:buNone/>
            </a:pPr>
            <a:endParaRPr lang="pl-PL" dirty="0" smtClean="0">
              <a:solidFill>
                <a:srgbClr val="FF0000"/>
              </a:solidFill>
              <a:latin typeface="Museo 300" panose="02000000000000000000" pitchFamily="50" charset="-18"/>
            </a:endParaRPr>
          </a:p>
          <a:p>
            <a:pPr marL="0" indent="0">
              <a:buNone/>
            </a:pPr>
            <a:endParaRPr lang="pl-PL" dirty="0">
              <a:solidFill>
                <a:srgbClr val="FF0000"/>
              </a:solidFill>
              <a:latin typeface="Museo 300" panose="02000000000000000000" pitchFamily="50" charset="-18"/>
            </a:endParaRPr>
          </a:p>
          <a:p>
            <a:pPr marL="0" indent="0">
              <a:buNone/>
            </a:pPr>
            <a:endParaRPr lang="pl-PL" dirty="0" smtClean="0">
              <a:solidFill>
                <a:srgbClr val="FF0000"/>
              </a:solidFill>
              <a:latin typeface="Museo 300" panose="02000000000000000000" pitchFamily="50" charset="-18"/>
            </a:endParaRPr>
          </a:p>
          <a:p>
            <a:pPr marL="0" indent="0">
              <a:buNone/>
            </a:pPr>
            <a:endParaRPr lang="pl-PL" dirty="0">
              <a:solidFill>
                <a:srgbClr val="FF0000"/>
              </a:solidFill>
              <a:latin typeface="Museo 300" panose="02000000000000000000" pitchFamily="50" charset="-18"/>
            </a:endParaRPr>
          </a:p>
          <a:p>
            <a:pPr marL="0" indent="0">
              <a:buNone/>
            </a:pPr>
            <a:endParaRPr lang="pl-PL" dirty="0" smtClean="0">
              <a:solidFill>
                <a:srgbClr val="FF0000"/>
              </a:solidFill>
              <a:latin typeface="Museo 300" panose="02000000000000000000" pitchFamily="50" charset="-18"/>
            </a:endParaRPr>
          </a:p>
          <a:p>
            <a:pPr marL="0" indent="0">
              <a:buNone/>
            </a:pPr>
            <a:endParaRPr lang="pl-PL" dirty="0">
              <a:solidFill>
                <a:srgbClr val="FF0000"/>
              </a:solidFill>
              <a:latin typeface="Museo 300" panose="02000000000000000000" pitchFamily="50" charset="-18"/>
            </a:endParaRPr>
          </a:p>
          <a:p>
            <a:pPr marL="0" indent="0">
              <a:buNone/>
            </a:pPr>
            <a:r>
              <a:rPr lang="pl-PL" dirty="0" err="1" smtClean="0">
                <a:solidFill>
                  <a:srgbClr val="FF0000"/>
                </a:solidFill>
                <a:latin typeface="Museo 300" panose="02000000000000000000" pitchFamily="50" charset="-18"/>
              </a:rPr>
              <a:t>McInnes</a:t>
            </a:r>
            <a:r>
              <a:rPr lang="pl-PL" dirty="0" smtClean="0">
                <a:solidFill>
                  <a:srgbClr val="FF0000"/>
                </a:solidFill>
                <a:latin typeface="Museo 300" panose="02000000000000000000" pitchFamily="50" charset="-18"/>
              </a:rPr>
              <a:t> obliczył, że odciągnięcie Ziemi od rosnącego Słońca wymagać będzie stworzenia żagla w kształcie dysku o wymiarach 19.2 średnic Ziemi. Musiałby być on nachylony pod kątem 35 stopni w kierunku Słońca i umieszczony w miejscu odległym od Ziemi o równowartość pięciokrotnej odległości Księżyca od Ziemi.</a:t>
            </a:r>
          </a:p>
          <a:p>
            <a:pPr marL="0" indent="0">
              <a:buNone/>
            </a:pPr>
            <a:endParaRPr lang="pl-PL" dirty="0"/>
          </a:p>
        </p:txBody>
      </p:sp>
    </p:spTree>
    <p:extLst>
      <p:ext uri="{BB962C8B-B14F-4D97-AF65-F5344CB8AC3E}">
        <p14:creationId xmlns:p14="http://schemas.microsoft.com/office/powerpoint/2010/main" xmlns="" val="2441300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30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24552" y="259306"/>
            <a:ext cx="7541525" cy="2934269"/>
          </a:xfrm>
        </p:spPr>
        <p:txBody>
          <a:bodyPr>
            <a:normAutofit fontScale="92500" lnSpcReduction="10000"/>
          </a:bodyPr>
          <a:lstStyle/>
          <a:p>
            <a:pPr marL="0" indent="0" algn="just">
              <a:buNone/>
            </a:pPr>
            <a:r>
              <a:rPr lang="pl-PL" b="1" dirty="0" smtClean="0">
                <a:solidFill>
                  <a:srgbClr val="92D050"/>
                </a:solidFill>
                <a:latin typeface="Museo 300" panose="02000000000000000000" pitchFamily="50" charset="-18"/>
              </a:rPr>
              <a:t>Żagiel byłby zarówno złożony, jak i ogromny. Potrzebowałby także odpowiedniej kontroli w zachowywaniu odpowiedniego kształtu, szczególnie wobec perturbacji związanych z oddziaływaniem Księżyca. </a:t>
            </a:r>
            <a:r>
              <a:rPr lang="pl-PL" b="1" dirty="0" err="1" smtClean="0">
                <a:solidFill>
                  <a:srgbClr val="92D050"/>
                </a:solidFill>
                <a:latin typeface="Museo 300" panose="02000000000000000000" pitchFamily="50" charset="-18"/>
              </a:rPr>
              <a:t>McInnes</a:t>
            </a:r>
            <a:r>
              <a:rPr lang="pl-PL" b="1" dirty="0" smtClean="0">
                <a:solidFill>
                  <a:srgbClr val="92D050"/>
                </a:solidFill>
                <a:latin typeface="Museo 300" panose="02000000000000000000" pitchFamily="50" charset="-18"/>
              </a:rPr>
              <a:t> mówi jednak, że zbudowanie go to koszt znacznie mniejszy niż ściąganie obiektów z Pasa </a:t>
            </a:r>
            <a:r>
              <a:rPr lang="pl-PL" b="1" dirty="0" err="1" smtClean="0">
                <a:solidFill>
                  <a:srgbClr val="92D050"/>
                </a:solidFill>
                <a:latin typeface="Museo 300" panose="02000000000000000000" pitchFamily="50" charset="-18"/>
              </a:rPr>
              <a:t>Kuipera</a:t>
            </a:r>
            <a:r>
              <a:rPr lang="pl-PL" b="1" dirty="0" smtClean="0">
                <a:solidFill>
                  <a:srgbClr val="92D050"/>
                </a:solidFill>
                <a:latin typeface="Museo 300" panose="02000000000000000000" pitchFamily="50" charset="-18"/>
              </a:rPr>
              <a:t>.</a:t>
            </a:r>
          </a:p>
          <a:p>
            <a:pPr marL="0" indent="0">
              <a:buNone/>
            </a:pPr>
            <a:endParaRPr lang="pl-PL" dirty="0" smtClean="0">
              <a:solidFill>
                <a:srgbClr val="FF0000"/>
              </a:solidFill>
              <a:latin typeface="Museo 300" panose="02000000000000000000" pitchFamily="50" charset="-18"/>
            </a:endParaRPr>
          </a:p>
        </p:txBody>
      </p:sp>
      <p:sp>
        <p:nvSpPr>
          <p:cNvPr id="2" name="pole tekstowe 1"/>
          <p:cNvSpPr txBox="1"/>
          <p:nvPr/>
        </p:nvSpPr>
        <p:spPr>
          <a:xfrm>
            <a:off x="4991099" y="3332215"/>
            <a:ext cx="6950693" cy="3539430"/>
          </a:xfrm>
          <a:prstGeom prst="rect">
            <a:avLst/>
          </a:prstGeom>
          <a:noFill/>
        </p:spPr>
        <p:txBody>
          <a:bodyPr wrap="square" rtlCol="0">
            <a:spAutoFit/>
          </a:bodyPr>
          <a:lstStyle/>
          <a:p>
            <a:r>
              <a:rPr lang="pl-PL" sz="2800" b="1" dirty="0">
                <a:solidFill>
                  <a:srgbClr val="92D050"/>
                </a:solidFill>
                <a:latin typeface="Museo 300" panose="02000000000000000000" pitchFamily="50" charset="-18"/>
              </a:rPr>
              <a:t>Oczywiście nie istnieje ani nawet nie zakłada się technologii, która zdolna byłaby stworzyć żagiel o wymiarach, które stanowią równowartość 20 średnic Ziemi. Na chwilę obecną to naukowa fantastyka. Nawet </a:t>
            </a:r>
            <a:r>
              <a:rPr lang="pl-PL" sz="2800" b="1" dirty="0" err="1">
                <a:solidFill>
                  <a:srgbClr val="92D050"/>
                </a:solidFill>
                <a:latin typeface="Museo 300" panose="02000000000000000000" pitchFamily="50" charset="-18"/>
              </a:rPr>
              <a:t>McInnes</a:t>
            </a:r>
            <a:r>
              <a:rPr lang="pl-PL" sz="2800" b="1" dirty="0">
                <a:solidFill>
                  <a:srgbClr val="92D050"/>
                </a:solidFill>
                <a:latin typeface="Museo 300" panose="02000000000000000000" pitchFamily="50" charset="-18"/>
              </a:rPr>
              <a:t> nie traktuje tego pomysłu zbyt poważnie mówiąc, że to odległa wizja.</a:t>
            </a:r>
          </a:p>
        </p:txBody>
      </p:sp>
    </p:spTree>
    <p:extLst>
      <p:ext uri="{BB962C8B-B14F-4D97-AF65-F5344CB8AC3E}">
        <p14:creationId xmlns:p14="http://schemas.microsoft.com/office/powerpoint/2010/main" xmlns="" val="2113317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725659" y="0"/>
            <a:ext cx="10515600" cy="1325563"/>
          </a:xfrm>
        </p:spPr>
        <p:txBody>
          <a:bodyPr/>
          <a:lstStyle/>
          <a:p>
            <a:r>
              <a:rPr lang="pl-PL" b="1" dirty="0" smtClean="0">
                <a:solidFill>
                  <a:srgbClr val="92D050"/>
                </a:solidFill>
                <a:latin typeface="Museo 300" panose="02000000000000000000" pitchFamily="50" charset="-18"/>
              </a:rPr>
              <a:t>Chaos w Kosmosie</a:t>
            </a:r>
            <a:endParaRPr lang="pl-PL" b="1" dirty="0">
              <a:solidFill>
                <a:srgbClr val="92D050"/>
              </a:solidFill>
              <a:latin typeface="Museo 300" panose="02000000000000000000" pitchFamily="50" charset="-18"/>
            </a:endParaRPr>
          </a:p>
        </p:txBody>
      </p:sp>
      <p:sp>
        <p:nvSpPr>
          <p:cNvPr id="3" name="Symbol zastępczy zawartości 2"/>
          <p:cNvSpPr>
            <a:spLocks noGrp="1"/>
          </p:cNvSpPr>
          <p:nvPr>
            <p:ph idx="1"/>
          </p:nvPr>
        </p:nvSpPr>
        <p:spPr>
          <a:xfrm>
            <a:off x="500576" y="1009699"/>
            <a:ext cx="5153167" cy="2745224"/>
          </a:xfrm>
        </p:spPr>
        <p:txBody>
          <a:bodyPr>
            <a:noAutofit/>
          </a:bodyPr>
          <a:lstStyle/>
          <a:p>
            <a:pPr marL="0" indent="0">
              <a:buNone/>
            </a:pPr>
            <a:r>
              <a:rPr lang="pl-PL" b="1" dirty="0" smtClean="0">
                <a:solidFill>
                  <a:srgbClr val="92D050"/>
                </a:solidFill>
                <a:latin typeface="Museo 300" panose="02000000000000000000" pitchFamily="50" charset="-18"/>
              </a:rPr>
              <a:t>Mimo praktycznych przeszkód związanych z tymi scenariuszami, komputerowe symulacje </a:t>
            </a:r>
            <a:r>
              <a:rPr lang="pl-PL" b="1" dirty="0" err="1" smtClean="0">
                <a:solidFill>
                  <a:srgbClr val="92D050"/>
                </a:solidFill>
                <a:latin typeface="Museo 300" panose="02000000000000000000" pitchFamily="50" charset="-18"/>
              </a:rPr>
              <a:t>Laughlina</a:t>
            </a:r>
            <a:r>
              <a:rPr lang="pl-PL" b="1" dirty="0" smtClean="0">
                <a:solidFill>
                  <a:srgbClr val="92D050"/>
                </a:solidFill>
                <a:latin typeface="Museo 300" panose="02000000000000000000" pitchFamily="50" charset="-18"/>
              </a:rPr>
              <a:t> wskazują także na realne zagrożenie związane z oddziaływaniami na orbity planet.</a:t>
            </a:r>
          </a:p>
        </p:txBody>
      </p:sp>
      <p:sp>
        <p:nvSpPr>
          <p:cNvPr id="4" name="pole tekstowe 3"/>
          <p:cNvSpPr txBox="1"/>
          <p:nvPr/>
        </p:nvSpPr>
        <p:spPr>
          <a:xfrm>
            <a:off x="2673842" y="3903345"/>
            <a:ext cx="7956645" cy="2954655"/>
          </a:xfrm>
          <a:prstGeom prst="rect">
            <a:avLst/>
          </a:prstGeom>
          <a:noFill/>
        </p:spPr>
        <p:txBody>
          <a:bodyPr wrap="square" rtlCol="0">
            <a:spAutoFit/>
          </a:bodyPr>
          <a:lstStyle/>
          <a:p>
            <a:r>
              <a:rPr lang="pl-PL" sz="2800" b="1" dirty="0">
                <a:solidFill>
                  <a:srgbClr val="92D050"/>
                </a:solidFill>
                <a:latin typeface="Museo 300" panose="02000000000000000000" pitchFamily="50" charset="-18"/>
              </a:rPr>
              <a:t>Orbitom kształt nadaje oddziaływanie grawitacyjne ich sąsiadów, zatem poruszenie Ziemi mogłoby zmienić orbity innych wewnętrznych planet w sposób nieprzewidywalny i potencjalnie niebezpieczny.</a:t>
            </a:r>
          </a:p>
          <a:p>
            <a:endParaRPr lang="pl-PL" dirty="0"/>
          </a:p>
        </p:txBody>
      </p:sp>
    </p:spTree>
    <p:extLst>
      <p:ext uri="{BB962C8B-B14F-4D97-AF65-F5344CB8AC3E}">
        <p14:creationId xmlns:p14="http://schemas.microsoft.com/office/powerpoint/2010/main" xmlns="" val="2602241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213493" y="381276"/>
            <a:ext cx="8060140" cy="2034378"/>
          </a:xfrm>
        </p:spPr>
        <p:txBody>
          <a:bodyPr>
            <a:normAutofit/>
          </a:bodyPr>
          <a:lstStyle/>
          <a:p>
            <a:pPr marL="0" indent="0">
              <a:buNone/>
            </a:pPr>
            <a:r>
              <a:rPr lang="pl-PL" b="1" dirty="0" smtClean="0">
                <a:solidFill>
                  <a:srgbClr val="92D050"/>
                </a:solidFill>
                <a:latin typeface="Museo 300" panose="02000000000000000000" pitchFamily="50" charset="-18"/>
              </a:rPr>
              <a:t>Kiedyś nadejdzie czas, w którym ludzkość będzie musiała zdecydować, jak przygotować się na okres, kiedy Słońce zacznie wchodzić w fazę czerwonego olbrzyma. </a:t>
            </a:r>
            <a:endParaRPr lang="pl-PL" b="1" dirty="0">
              <a:solidFill>
                <a:srgbClr val="92D050"/>
              </a:solidFill>
              <a:latin typeface="Museo 300" panose="02000000000000000000" pitchFamily="50" charset="-18"/>
            </a:endParaRPr>
          </a:p>
        </p:txBody>
      </p:sp>
      <p:sp>
        <p:nvSpPr>
          <p:cNvPr id="2" name="pole tekstowe 1"/>
          <p:cNvSpPr txBox="1"/>
          <p:nvPr/>
        </p:nvSpPr>
        <p:spPr>
          <a:xfrm>
            <a:off x="1678675" y="5438633"/>
            <a:ext cx="9007522" cy="1419367"/>
          </a:xfrm>
          <a:prstGeom prst="rect">
            <a:avLst/>
          </a:prstGeom>
          <a:noFill/>
        </p:spPr>
        <p:txBody>
          <a:bodyPr wrap="square" rtlCol="0">
            <a:spAutoFit/>
          </a:bodyPr>
          <a:lstStyle/>
          <a:p>
            <a:r>
              <a:rPr lang="pl-PL" sz="2800" b="1" dirty="0">
                <a:solidFill>
                  <a:srgbClr val="92D050"/>
                </a:solidFill>
                <a:latin typeface="Museo 300" panose="02000000000000000000" pitchFamily="50" charset="-18"/>
              </a:rPr>
              <a:t>Okres ten zbliża się nieubłagalnie, choć pozostało na tyle czasu, że nie wiadomo, czy nasza cywilizacja przetrwa do tego okresu.</a:t>
            </a:r>
          </a:p>
        </p:txBody>
      </p:sp>
    </p:spTree>
    <p:extLst>
      <p:ext uri="{BB962C8B-B14F-4D97-AF65-F5344CB8AC3E}">
        <p14:creationId xmlns:p14="http://schemas.microsoft.com/office/powerpoint/2010/main" xmlns="" val="36446211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19836" y="228838"/>
            <a:ext cx="10515600" cy="1408894"/>
          </a:xfrm>
        </p:spPr>
        <p:txBody>
          <a:bodyPr/>
          <a:lstStyle/>
          <a:p>
            <a:pPr marL="0" indent="0">
              <a:buNone/>
            </a:pPr>
            <a:r>
              <a:rPr lang="pl-PL" b="1" dirty="0" smtClean="0">
                <a:solidFill>
                  <a:srgbClr val="92D050"/>
                </a:solidFill>
                <a:effectLst/>
                <a:latin typeface="Museo 300" panose="02000000000000000000" pitchFamily="50" charset="-18"/>
              </a:rPr>
              <a:t>Badania sugerują, że jeszcze przez ok. 40 mln lat planety Układu Słonecznego będą okrążać Słońce w obecnym porządku. </a:t>
            </a:r>
            <a:endParaRPr lang="pl-PL" b="1" dirty="0">
              <a:solidFill>
                <a:srgbClr val="92D050"/>
              </a:solidFill>
              <a:latin typeface="Museo 300" panose="02000000000000000000" pitchFamily="50" charset="-18"/>
            </a:endParaRPr>
          </a:p>
        </p:txBody>
      </p:sp>
      <p:sp>
        <p:nvSpPr>
          <p:cNvPr id="2" name="pole tekstowe 1"/>
          <p:cNvSpPr txBox="1"/>
          <p:nvPr/>
        </p:nvSpPr>
        <p:spPr>
          <a:xfrm>
            <a:off x="872319" y="4667534"/>
            <a:ext cx="10263117" cy="1815882"/>
          </a:xfrm>
          <a:prstGeom prst="rect">
            <a:avLst/>
          </a:prstGeom>
          <a:noFill/>
        </p:spPr>
        <p:txBody>
          <a:bodyPr wrap="square" rtlCol="0">
            <a:spAutoFit/>
          </a:bodyPr>
          <a:lstStyle/>
          <a:p>
            <a:r>
              <a:rPr lang="pl-PL" sz="2800" b="1" dirty="0">
                <a:solidFill>
                  <a:srgbClr val="92D050"/>
                </a:solidFill>
                <a:latin typeface="Museo 300" panose="02000000000000000000" pitchFamily="50" charset="-18"/>
              </a:rPr>
              <a:t>Potem istnieje szansa na szereg zmian o katastroficznych skutkach. Już Sir Isaac Newton zwracał uwagę na to, że wzajemne oddziaływanie planet może sprawić, że zostaną one wypchnięte ze swych </a:t>
            </a:r>
            <a:r>
              <a:rPr lang="pl-PL" sz="2800" b="1" dirty="0" smtClean="0">
                <a:solidFill>
                  <a:srgbClr val="92D050"/>
                </a:solidFill>
                <a:latin typeface="Museo 300" panose="02000000000000000000" pitchFamily="50" charset="-18"/>
              </a:rPr>
              <a:t>orbit.</a:t>
            </a:r>
            <a:endParaRPr lang="pl-PL" sz="2800" b="1" dirty="0">
              <a:solidFill>
                <a:srgbClr val="92D050"/>
              </a:solidFill>
              <a:latin typeface="Museo 300" panose="02000000000000000000" pitchFamily="50" charset="-18"/>
            </a:endParaRPr>
          </a:p>
        </p:txBody>
      </p:sp>
    </p:spTree>
    <p:extLst>
      <p:ext uri="{BB962C8B-B14F-4D97-AF65-F5344CB8AC3E}">
        <p14:creationId xmlns:p14="http://schemas.microsoft.com/office/powerpoint/2010/main" xmlns="" val="4144274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33282" y="228836"/>
            <a:ext cx="10515600" cy="7222842"/>
          </a:xfrm>
        </p:spPr>
        <p:txBody>
          <a:bodyPr>
            <a:normAutofit/>
          </a:bodyPr>
          <a:lstStyle/>
          <a:p>
            <a:pPr marL="0" indent="0">
              <a:buNone/>
            </a:pPr>
            <a:r>
              <a:rPr lang="pl-PL" b="1" dirty="0">
                <a:solidFill>
                  <a:srgbClr val="92D050"/>
                </a:solidFill>
                <a:latin typeface="Museo 300" panose="02000000000000000000" pitchFamily="50" charset="-18"/>
              </a:rPr>
              <a:t>P</a:t>
            </a:r>
            <a:r>
              <a:rPr lang="pl-PL" b="1" dirty="0" smtClean="0">
                <a:solidFill>
                  <a:srgbClr val="92D050"/>
                </a:solidFill>
                <a:effectLst/>
                <a:latin typeface="Museo 300" panose="02000000000000000000" pitchFamily="50" charset="-18"/>
              </a:rPr>
              <a:t>rzez kolejne 40 mln lat Układ Słoneczny pozostanie w miarę stabilny. Dalej sytuacja zaczyna się nieco zmieniać. W ciągu ok. 5 mld lat swoje położenie znacznie zmienić Merkury, co grozi destabilizacją pozostałych części układu, w tym możliwej kolizji Ziemi z Marsem.</a:t>
            </a:r>
          </a:p>
          <a:p>
            <a:pPr marL="0" indent="0">
              <a:buNone/>
            </a:pPr>
            <a:endParaRPr lang="pl-PL" b="1" dirty="0" smtClean="0">
              <a:solidFill>
                <a:srgbClr val="92D050"/>
              </a:solidFill>
              <a:latin typeface="Museo 300" panose="02000000000000000000" pitchFamily="50" charset="-18"/>
            </a:endParaRPr>
          </a:p>
          <a:p>
            <a:pPr marL="0" indent="0">
              <a:buNone/>
            </a:pPr>
            <a:endParaRPr lang="pl-PL" b="1" dirty="0" smtClean="0">
              <a:solidFill>
                <a:srgbClr val="92D050"/>
              </a:solidFill>
              <a:latin typeface="Museo 300" panose="02000000000000000000" pitchFamily="50" charset="-18"/>
            </a:endParaRPr>
          </a:p>
          <a:p>
            <a:pPr marL="0" indent="0">
              <a:buNone/>
            </a:pPr>
            <a:endParaRPr lang="pl-PL" b="1" dirty="0" smtClean="0">
              <a:solidFill>
                <a:srgbClr val="92D050"/>
              </a:solidFill>
              <a:latin typeface="Museo 300" panose="02000000000000000000" pitchFamily="50" charset="-18"/>
            </a:endParaRPr>
          </a:p>
          <a:p>
            <a:pPr marL="0" indent="0">
              <a:buNone/>
            </a:pPr>
            <a:endParaRPr lang="pl-PL" b="1" dirty="0" smtClean="0">
              <a:solidFill>
                <a:srgbClr val="92D050"/>
              </a:solidFill>
              <a:latin typeface="Museo 300" panose="02000000000000000000" pitchFamily="50" charset="-18"/>
            </a:endParaRPr>
          </a:p>
          <a:p>
            <a:pPr marL="0" indent="0">
              <a:buNone/>
            </a:pPr>
            <a:endParaRPr lang="pl-PL" b="1" dirty="0">
              <a:solidFill>
                <a:srgbClr val="92D050"/>
              </a:solidFill>
              <a:latin typeface="Museo 300" panose="02000000000000000000" pitchFamily="50" charset="-18"/>
            </a:endParaRPr>
          </a:p>
          <a:p>
            <a:pPr marL="0" indent="0">
              <a:buNone/>
            </a:pPr>
            <a:r>
              <a:rPr lang="pl-PL" b="1" dirty="0" smtClean="0">
                <a:solidFill>
                  <a:srgbClr val="92D050"/>
                </a:solidFill>
                <a:effectLst/>
                <a:latin typeface="Museo 300" panose="02000000000000000000" pitchFamily="50" charset="-18"/>
              </a:rPr>
              <a:t>Gregory </a:t>
            </a:r>
            <a:r>
              <a:rPr lang="pl-PL" b="1" dirty="0" err="1" smtClean="0">
                <a:solidFill>
                  <a:srgbClr val="92D050"/>
                </a:solidFill>
                <a:effectLst/>
                <a:latin typeface="Museo 300" panose="02000000000000000000" pitchFamily="50" charset="-18"/>
              </a:rPr>
              <a:t>Lauglin</a:t>
            </a:r>
            <a:r>
              <a:rPr lang="pl-PL" b="1" dirty="0" smtClean="0">
                <a:solidFill>
                  <a:srgbClr val="92D050"/>
                </a:solidFill>
                <a:effectLst/>
                <a:latin typeface="Museo 300" panose="02000000000000000000" pitchFamily="50" charset="-18"/>
              </a:rPr>
              <a:t>, który przeprowadzał na ten temat badania twierdzi, że zderzenie takie unicestwiłoby wszelkie formy życia i sprawiło, że Ziemia płonęłaby przez ok. milenium w temperaturze zbliżonej do czerwonego giganta.</a:t>
            </a:r>
            <a:endParaRPr lang="pl-PL" b="1" dirty="0">
              <a:solidFill>
                <a:srgbClr val="92D050"/>
              </a:solidFill>
              <a:latin typeface="Museo 300" panose="02000000000000000000" pitchFamily="50" charset="-18"/>
            </a:endParaRPr>
          </a:p>
        </p:txBody>
      </p:sp>
    </p:spTree>
    <p:extLst>
      <p:ext uri="{BB962C8B-B14F-4D97-AF65-F5344CB8AC3E}">
        <p14:creationId xmlns:p14="http://schemas.microsoft.com/office/powerpoint/2010/main" xmlns="" val="32767586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073768" y="562073"/>
            <a:ext cx="8544951" cy="1325563"/>
          </a:xfrm>
        </p:spPr>
        <p:txBody>
          <a:bodyPr/>
          <a:lstStyle/>
          <a:p>
            <a:r>
              <a:rPr lang="pl-PL" b="1" dirty="0" smtClean="0">
                <a:solidFill>
                  <a:srgbClr val="92D050"/>
                </a:solidFill>
                <a:latin typeface="Museo 300" panose="02000000000000000000" pitchFamily="50" charset="-18"/>
              </a:rPr>
              <a:t>Dziękujemy za uwagę</a:t>
            </a:r>
            <a:endParaRPr lang="pl-PL" b="1" dirty="0">
              <a:solidFill>
                <a:srgbClr val="92D050"/>
              </a:solidFill>
              <a:latin typeface="Museo 300" panose="02000000000000000000" pitchFamily="50" charset="-18"/>
            </a:endParaRPr>
          </a:p>
        </p:txBody>
      </p:sp>
      <p:sp>
        <p:nvSpPr>
          <p:cNvPr id="3" name="Symbol zastępczy zawartości 2"/>
          <p:cNvSpPr>
            <a:spLocks noGrp="1"/>
          </p:cNvSpPr>
          <p:nvPr>
            <p:ph idx="1"/>
          </p:nvPr>
        </p:nvSpPr>
        <p:spPr>
          <a:xfrm>
            <a:off x="1810112" y="2265083"/>
            <a:ext cx="4726675" cy="2964739"/>
          </a:xfrm>
        </p:spPr>
        <p:txBody>
          <a:bodyPr/>
          <a:lstStyle/>
          <a:p>
            <a:pPr marL="0" indent="0">
              <a:buNone/>
            </a:pPr>
            <a:r>
              <a:rPr lang="pl-PL" b="1" dirty="0" smtClean="0">
                <a:solidFill>
                  <a:srgbClr val="92D050"/>
                </a:solidFill>
                <a:latin typeface="Museo 300" panose="02000000000000000000" pitchFamily="50" charset="-18"/>
              </a:rPr>
              <a:t>Wykonali:</a:t>
            </a:r>
          </a:p>
          <a:p>
            <a:pPr marL="0" indent="0">
              <a:buNone/>
            </a:pPr>
            <a:r>
              <a:rPr lang="pl-PL" b="1" dirty="0" smtClean="0">
                <a:solidFill>
                  <a:srgbClr val="92D050"/>
                </a:solidFill>
                <a:latin typeface="Museo 300" panose="02000000000000000000" pitchFamily="50" charset="-18"/>
              </a:rPr>
              <a:t>	Maciej Kopania</a:t>
            </a:r>
          </a:p>
          <a:p>
            <a:pPr marL="0" indent="0">
              <a:buNone/>
            </a:pPr>
            <a:r>
              <a:rPr lang="pl-PL" b="1" dirty="0" smtClean="0">
                <a:solidFill>
                  <a:srgbClr val="92D050"/>
                </a:solidFill>
                <a:latin typeface="Museo 300" panose="02000000000000000000" pitchFamily="50" charset="-18"/>
              </a:rPr>
              <a:t>	Paulina Raszewska</a:t>
            </a:r>
          </a:p>
          <a:p>
            <a:pPr marL="0" indent="0">
              <a:buNone/>
            </a:pPr>
            <a:r>
              <a:rPr lang="pl-PL" b="1" dirty="0" smtClean="0">
                <a:solidFill>
                  <a:srgbClr val="92D050"/>
                </a:solidFill>
                <a:latin typeface="Museo 300" panose="02000000000000000000" pitchFamily="50" charset="-18"/>
              </a:rPr>
              <a:t>	Maria Madej</a:t>
            </a:r>
            <a:endParaRPr lang="pl-PL" b="1" dirty="0">
              <a:solidFill>
                <a:srgbClr val="92D050"/>
              </a:solidFill>
              <a:latin typeface="Museo 300" panose="02000000000000000000" pitchFamily="50" charset="-18"/>
            </a:endParaRPr>
          </a:p>
        </p:txBody>
      </p:sp>
    </p:spTree>
    <p:extLst>
      <p:ext uri="{BB962C8B-B14F-4D97-AF65-F5344CB8AC3E}">
        <p14:creationId xmlns:p14="http://schemas.microsoft.com/office/powerpoint/2010/main" xmlns="" val="1448096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88075" y="651918"/>
            <a:ext cx="6709012" cy="2241407"/>
          </a:xfrm>
        </p:spPr>
        <p:txBody>
          <a:bodyPr>
            <a:normAutofit/>
          </a:bodyPr>
          <a:lstStyle/>
          <a:p>
            <a:pPr marL="0" indent="0">
              <a:buNone/>
            </a:pPr>
            <a:r>
              <a:rPr lang="pl-PL" b="1" dirty="0" smtClean="0">
                <a:solidFill>
                  <a:srgbClr val="92D050"/>
                </a:solidFill>
                <a:latin typeface="Museo 300" panose="02000000000000000000" pitchFamily="50" charset="-18"/>
              </a:rPr>
              <a:t>Nasza gwiazda powoli staje się coraz gorętsza wraz z płonącym w jej jądrze wodorem. W ciągu następnych 5 miliardów lat Słońce przemieni się w czerwonego olbrzyma. </a:t>
            </a:r>
            <a:endParaRPr lang="pl-PL" b="1" dirty="0">
              <a:solidFill>
                <a:srgbClr val="92D050"/>
              </a:solidFill>
            </a:endParaRPr>
          </a:p>
        </p:txBody>
      </p:sp>
      <p:sp>
        <p:nvSpPr>
          <p:cNvPr id="4" name="pole tekstowe 3"/>
          <p:cNvSpPr txBox="1"/>
          <p:nvPr/>
        </p:nvSpPr>
        <p:spPr>
          <a:xfrm>
            <a:off x="3123063" y="4435521"/>
            <a:ext cx="7401636" cy="2246769"/>
          </a:xfrm>
          <a:prstGeom prst="rect">
            <a:avLst/>
          </a:prstGeom>
          <a:noFill/>
        </p:spPr>
        <p:txBody>
          <a:bodyPr wrap="square" rtlCol="0">
            <a:spAutoFit/>
          </a:bodyPr>
          <a:lstStyle/>
          <a:p>
            <a:r>
              <a:rPr lang="pl-PL" sz="2800" b="1" dirty="0">
                <a:solidFill>
                  <a:srgbClr val="92D050"/>
                </a:solidFill>
                <a:latin typeface="Museo 300" panose="02000000000000000000" pitchFamily="50" charset="-18"/>
              </a:rPr>
              <a:t>Jego zewnętrzna pokrywa gazowa rozszerzy się pochłaniając Ziemię, kiedy to gwiazda osiągnie szczyt rozmiarów i jasności, co będzie mieć miejsce za ok. 7 miliardów lat.</a:t>
            </a:r>
          </a:p>
        </p:txBody>
      </p:sp>
    </p:spTree>
    <p:extLst>
      <p:ext uri="{BB962C8B-B14F-4D97-AF65-F5344CB8AC3E}">
        <p14:creationId xmlns:p14="http://schemas.microsoft.com/office/powerpoint/2010/main" xmlns="" val="3832267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7000" b="-37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09235" y="0"/>
            <a:ext cx="10515600" cy="3333229"/>
          </a:xfrm>
        </p:spPr>
        <p:txBody>
          <a:bodyPr>
            <a:normAutofit/>
          </a:bodyPr>
          <a:lstStyle/>
          <a:p>
            <a:pPr marL="0" indent="0">
              <a:buNone/>
            </a:pPr>
            <a:r>
              <a:rPr lang="pl-PL" b="1" dirty="0" smtClean="0">
                <a:latin typeface="Museo 300" panose="02000000000000000000" pitchFamily="50" charset="-18"/>
              </a:rPr>
              <a:t>Trudno będzie dopasować się do tych warunków zwierzętom i roślinom, choć jednokomórkowe organizmy zwane </a:t>
            </a:r>
            <a:r>
              <a:rPr lang="pl-PL" b="1" dirty="0" err="1" smtClean="0">
                <a:latin typeface="Museo 300" panose="02000000000000000000" pitchFamily="50" charset="-18"/>
              </a:rPr>
              <a:t>Archea</a:t>
            </a:r>
            <a:r>
              <a:rPr lang="pl-PL" b="1" dirty="0" smtClean="0">
                <a:latin typeface="Museo 300" panose="02000000000000000000" pitchFamily="50" charset="-18"/>
              </a:rPr>
              <a:t> mogą przetrwać, lecz nie na długo. Gdy w atmosferze znajdzie się para wodna, światło ultrafioletowe Słońca podzieli cząsteczki wody, zaś wodór niezbędny w budowie żywych komórek powoli przeniknie do przestrzeni kosmicznej. </a:t>
            </a:r>
            <a:endParaRPr lang="pl-PL" b="1" dirty="0">
              <a:latin typeface="Museo 300" panose="02000000000000000000" pitchFamily="50" charset="-18"/>
            </a:endParaRPr>
          </a:p>
        </p:txBody>
      </p:sp>
      <p:sp>
        <p:nvSpPr>
          <p:cNvPr id="2" name="pole tekstowe 1"/>
          <p:cNvSpPr txBox="1"/>
          <p:nvPr/>
        </p:nvSpPr>
        <p:spPr>
          <a:xfrm>
            <a:off x="1479627" y="4243602"/>
            <a:ext cx="9577922" cy="1815882"/>
          </a:xfrm>
          <a:prstGeom prst="rect">
            <a:avLst/>
          </a:prstGeom>
          <a:noFill/>
        </p:spPr>
        <p:txBody>
          <a:bodyPr wrap="square" rtlCol="0">
            <a:spAutoFit/>
          </a:bodyPr>
          <a:lstStyle/>
          <a:p>
            <a:r>
              <a:rPr lang="pl-PL" sz="2800" b="1" dirty="0">
                <a:solidFill>
                  <a:srgbClr val="92D050"/>
                </a:solidFill>
                <a:latin typeface="Museo 300" panose="02000000000000000000" pitchFamily="50" charset="-18"/>
              </a:rPr>
              <a:t>Jeśli nasi potomkowie (albo inne inteligentne istoty, które zamieszkają na Ziemi po nas) chcą przetrwać, muszą gdzieś wyemigrować. Tylko gdzie i jak poradzą sobie z czyhającym na nich zagrożeniem?</a:t>
            </a:r>
          </a:p>
        </p:txBody>
      </p:sp>
    </p:spTree>
    <p:extLst>
      <p:ext uri="{BB962C8B-B14F-4D97-AF65-F5344CB8AC3E}">
        <p14:creationId xmlns:p14="http://schemas.microsoft.com/office/powerpoint/2010/main" xmlns="" val="246115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758821" y="0"/>
            <a:ext cx="4102290" cy="1325563"/>
          </a:xfrm>
        </p:spPr>
        <p:txBody>
          <a:bodyPr/>
          <a:lstStyle/>
          <a:p>
            <a:r>
              <a:rPr lang="pl-PL" b="1" dirty="0" smtClean="0">
                <a:solidFill>
                  <a:srgbClr val="92D050"/>
                </a:solidFill>
                <a:latin typeface="Museo 300" panose="02000000000000000000" pitchFamily="50" charset="-18"/>
              </a:rPr>
              <a:t>Nowa Ziemia</a:t>
            </a:r>
            <a:endParaRPr lang="pl-PL" b="1" dirty="0">
              <a:solidFill>
                <a:srgbClr val="92D050"/>
              </a:solidFill>
              <a:latin typeface="Museo 300" panose="02000000000000000000" pitchFamily="50" charset="-18"/>
            </a:endParaRPr>
          </a:p>
        </p:txBody>
      </p:sp>
      <p:sp>
        <p:nvSpPr>
          <p:cNvPr id="3" name="Symbol zastępczy zawartości 2"/>
          <p:cNvSpPr>
            <a:spLocks noGrp="1"/>
          </p:cNvSpPr>
          <p:nvPr>
            <p:ph idx="1"/>
          </p:nvPr>
        </p:nvSpPr>
        <p:spPr>
          <a:xfrm>
            <a:off x="436728" y="1111817"/>
            <a:ext cx="10316570" cy="5390866"/>
          </a:xfrm>
        </p:spPr>
        <p:txBody>
          <a:bodyPr>
            <a:normAutofit fontScale="92500" lnSpcReduction="10000"/>
          </a:bodyPr>
          <a:lstStyle/>
          <a:p>
            <a:pPr marL="0" indent="0">
              <a:buNone/>
            </a:pPr>
            <a:r>
              <a:rPr lang="pl-PL" b="1" dirty="0" smtClean="0">
                <a:solidFill>
                  <a:srgbClr val="92D050"/>
                </a:solidFill>
                <a:latin typeface="Museo 300" panose="02000000000000000000" pitchFamily="50" charset="-18"/>
              </a:rPr>
              <a:t>Jedna z wersji mówi o zbudowaniu pojazdów i wyprowadzce na inną planetę. Znani naukowcy, tacy jak Stephen Hawking przejęli tą ideę mówiąc, że powinny powstać ludzkie kolonie na Marsie, Księżycu i innych planetach, aby człowiek mógł                           przetrwać po tym, jak potencjalny                                            kataklizm zniszczy życie na Ziemi.</a:t>
            </a:r>
          </a:p>
          <a:p>
            <a:pPr marL="0" indent="0">
              <a:buNone/>
            </a:pPr>
            <a:endParaRPr lang="pl-PL" b="1" dirty="0" smtClean="0">
              <a:solidFill>
                <a:srgbClr val="92D050"/>
              </a:solidFill>
              <a:latin typeface="Museo 300" panose="02000000000000000000" pitchFamily="50" charset="-18"/>
            </a:endParaRPr>
          </a:p>
          <a:p>
            <a:pPr marL="0" indent="0">
              <a:buNone/>
            </a:pPr>
            <a:endParaRPr lang="pl-PL" b="1" dirty="0">
              <a:solidFill>
                <a:srgbClr val="92D050"/>
              </a:solidFill>
              <a:latin typeface="Museo 300" panose="02000000000000000000" pitchFamily="50" charset="-18"/>
            </a:endParaRPr>
          </a:p>
          <a:p>
            <a:pPr marL="0" indent="0">
              <a:buNone/>
            </a:pPr>
            <a:endParaRPr lang="pl-PL" b="1" dirty="0" smtClean="0">
              <a:solidFill>
                <a:srgbClr val="92D050"/>
              </a:solidFill>
              <a:latin typeface="Museo 300" panose="02000000000000000000" pitchFamily="50" charset="-18"/>
            </a:endParaRPr>
          </a:p>
          <a:p>
            <a:pPr marL="0" indent="0">
              <a:buNone/>
            </a:pPr>
            <a:endParaRPr lang="pl-PL" b="1" dirty="0">
              <a:solidFill>
                <a:srgbClr val="92D050"/>
              </a:solidFill>
              <a:latin typeface="Museo 300" panose="02000000000000000000" pitchFamily="50" charset="-18"/>
            </a:endParaRPr>
          </a:p>
          <a:p>
            <a:pPr marL="0" indent="0">
              <a:buNone/>
            </a:pPr>
            <a:r>
              <a:rPr lang="pl-PL" b="1" dirty="0">
                <a:solidFill>
                  <a:srgbClr val="92D050"/>
                </a:solidFill>
                <a:latin typeface="Museo 300" panose="02000000000000000000" pitchFamily="50" charset="-18"/>
              </a:rPr>
              <a:t>Ale ewakuacja wszystkich mieszkańców Ziemi równałaby się wysiłkowi wystrzelenia miliardów wahadłowców. Jeśli nawet wystrzeliwałoby ich 1000 dziennie, ewakuacja całej planety wciąż zajęłaby 2700 lat.</a:t>
            </a:r>
          </a:p>
          <a:p>
            <a:pPr marL="0" indent="0">
              <a:buNone/>
            </a:pPr>
            <a:endParaRPr lang="pl-PL" dirty="0" smtClean="0">
              <a:solidFill>
                <a:srgbClr val="FF0000"/>
              </a:solidFill>
            </a:endParaRPr>
          </a:p>
          <a:p>
            <a:pPr marL="0" indent="0">
              <a:buNone/>
            </a:pPr>
            <a:endParaRPr lang="pl-PL" dirty="0"/>
          </a:p>
        </p:txBody>
      </p:sp>
    </p:spTree>
    <p:extLst>
      <p:ext uri="{BB962C8B-B14F-4D97-AF65-F5344CB8AC3E}">
        <p14:creationId xmlns:p14="http://schemas.microsoft.com/office/powerpoint/2010/main" xmlns="" val="5854513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54121" y="259307"/>
            <a:ext cx="10515600" cy="3289111"/>
          </a:xfrm>
        </p:spPr>
        <p:txBody>
          <a:bodyPr/>
          <a:lstStyle/>
          <a:p>
            <a:pPr marL="0" indent="0">
              <a:buNone/>
            </a:pPr>
            <a:r>
              <a:rPr lang="pl-PL" b="1" dirty="0" smtClean="0">
                <a:solidFill>
                  <a:srgbClr val="92D050"/>
                </a:solidFill>
                <a:latin typeface="Museo 300" panose="02000000000000000000" pitchFamily="50" charset="-18"/>
              </a:rPr>
              <a:t>Następną sprawą jest zadbanie o ludzi, kiedy już dotrą do nowego domu. Przeprowadzka na każdą inną planetę może wymagać procesu „</a:t>
            </a:r>
            <a:r>
              <a:rPr lang="pl-PL" b="1" dirty="0" err="1" smtClean="0">
                <a:solidFill>
                  <a:srgbClr val="92D050"/>
                </a:solidFill>
                <a:latin typeface="Museo 300" panose="02000000000000000000" pitchFamily="50" charset="-18"/>
              </a:rPr>
              <a:t>terraformingu</a:t>
            </a:r>
            <a:r>
              <a:rPr lang="pl-PL" b="1" dirty="0" smtClean="0">
                <a:solidFill>
                  <a:srgbClr val="92D050"/>
                </a:solidFill>
                <a:latin typeface="Museo 300" panose="02000000000000000000" pitchFamily="50" charset="-18"/>
              </a:rPr>
              <a:t>” czyli dostosowania ją do odpowiednich warunków, aby zapewniała kolonistom pożywienie, wodę i tlen.</a:t>
            </a:r>
          </a:p>
          <a:p>
            <a:pPr marL="0" indent="0">
              <a:buNone/>
            </a:pPr>
            <a:r>
              <a:rPr lang="pl-PL" dirty="0" smtClean="0">
                <a:solidFill>
                  <a:srgbClr val="FF0000"/>
                </a:solidFill>
              </a:rPr>
              <a:t> </a:t>
            </a:r>
            <a:endParaRPr lang="pl-PL" dirty="0">
              <a:solidFill>
                <a:srgbClr val="FF0000"/>
              </a:solidFill>
            </a:endParaRPr>
          </a:p>
        </p:txBody>
      </p:sp>
    </p:spTree>
    <p:extLst>
      <p:ext uri="{BB962C8B-B14F-4D97-AF65-F5344CB8AC3E}">
        <p14:creationId xmlns:p14="http://schemas.microsoft.com/office/powerpoint/2010/main" xmlns="" val="4272131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solidFill>
                  <a:srgbClr val="92D050"/>
                </a:solidFill>
                <a:latin typeface="Museo 300" panose="02000000000000000000" pitchFamily="50" charset="-18"/>
              </a:rPr>
              <a:t>Ruszyć Ziemię</a:t>
            </a:r>
            <a:endParaRPr lang="pl-PL" b="1" dirty="0">
              <a:solidFill>
                <a:srgbClr val="92D050"/>
              </a:solidFill>
              <a:latin typeface="Museo 300" panose="02000000000000000000" pitchFamily="50" charset="-18"/>
            </a:endParaRPr>
          </a:p>
        </p:txBody>
      </p:sp>
      <p:sp>
        <p:nvSpPr>
          <p:cNvPr id="3" name="Symbol zastępczy zawartości 2"/>
          <p:cNvSpPr>
            <a:spLocks noGrp="1"/>
          </p:cNvSpPr>
          <p:nvPr>
            <p:ph idx="1"/>
          </p:nvPr>
        </p:nvSpPr>
        <p:spPr>
          <a:xfrm>
            <a:off x="888609" y="1656812"/>
            <a:ext cx="10515600" cy="4351338"/>
          </a:xfrm>
        </p:spPr>
        <p:txBody>
          <a:bodyPr/>
          <a:lstStyle/>
          <a:p>
            <a:pPr marL="0" indent="0">
              <a:buNone/>
            </a:pPr>
            <a:r>
              <a:rPr lang="pl-PL" b="1" dirty="0" smtClean="0">
                <a:solidFill>
                  <a:srgbClr val="92D050"/>
                </a:solidFill>
                <a:latin typeface="Museo 300" panose="02000000000000000000" pitchFamily="50" charset="-18"/>
              </a:rPr>
              <a:t>Podstawowe zasady fizyki mówią nam, że właściwie możliwe jest poruszanie planet. Wystrzelenie w kosmos rakiety również w maleńkim stopniu oddziałuje na Ziemię, podobnie jak odrzut podczas strzału.</a:t>
            </a:r>
          </a:p>
          <a:p>
            <a:pPr marL="0" indent="0">
              <a:buNone/>
            </a:pPr>
            <a:endParaRPr lang="pl-PL" b="1" dirty="0">
              <a:solidFill>
                <a:srgbClr val="92D050"/>
              </a:solidFill>
              <a:latin typeface="Museo 300" panose="02000000000000000000" pitchFamily="50" charset="-18"/>
            </a:endParaRPr>
          </a:p>
          <a:p>
            <a:pPr marL="0" indent="0">
              <a:buNone/>
            </a:pPr>
            <a:endParaRPr lang="pl-PL" b="1" dirty="0" smtClean="0">
              <a:solidFill>
                <a:srgbClr val="92D050"/>
              </a:solidFill>
              <a:latin typeface="Museo 300" panose="02000000000000000000" pitchFamily="50" charset="-18"/>
            </a:endParaRPr>
          </a:p>
          <a:p>
            <a:pPr marL="0" indent="0">
              <a:buNone/>
            </a:pPr>
            <a:r>
              <a:rPr lang="pl-PL" b="1" dirty="0" smtClean="0">
                <a:solidFill>
                  <a:srgbClr val="92D050"/>
                </a:solidFill>
                <a:latin typeface="Museo 300" panose="02000000000000000000" pitchFamily="50" charset="-18"/>
              </a:rPr>
              <a:t>Pisarz i fizyk Stanley Schmidt podjął tą ideę w swej powieści „The </a:t>
            </a:r>
            <a:r>
              <a:rPr lang="pl-PL" b="1" dirty="0" err="1" smtClean="0">
                <a:solidFill>
                  <a:srgbClr val="92D050"/>
                </a:solidFill>
                <a:latin typeface="Museo 300" panose="02000000000000000000" pitchFamily="50" charset="-18"/>
              </a:rPr>
              <a:t>Sins</a:t>
            </a:r>
            <a:r>
              <a:rPr lang="pl-PL" b="1" dirty="0" smtClean="0">
                <a:solidFill>
                  <a:srgbClr val="92D050"/>
                </a:solidFill>
                <a:latin typeface="Museo 300" panose="02000000000000000000" pitchFamily="50" charset="-18"/>
              </a:rPr>
              <a:t> of the </a:t>
            </a:r>
            <a:r>
              <a:rPr lang="pl-PL" b="1" dirty="0" err="1" smtClean="0">
                <a:solidFill>
                  <a:srgbClr val="92D050"/>
                </a:solidFill>
                <a:latin typeface="Museo 300" panose="02000000000000000000" pitchFamily="50" charset="-18"/>
              </a:rPr>
              <a:t>Fathers</a:t>
            </a:r>
            <a:r>
              <a:rPr lang="pl-PL" b="1" dirty="0" smtClean="0">
                <a:solidFill>
                  <a:srgbClr val="92D050"/>
                </a:solidFill>
                <a:latin typeface="Museo 300" panose="02000000000000000000" pitchFamily="50" charset="-18"/>
              </a:rPr>
              <a:t>” („Grzechy ojców”), w której obcy budują na ziemskim biegunie południowym gigantyczną rakietę, która ma poruszyć naszą planetę.</a:t>
            </a:r>
          </a:p>
          <a:p>
            <a:pPr marL="0" indent="0">
              <a:buNone/>
            </a:pPr>
            <a:endParaRPr lang="pl-PL" dirty="0"/>
          </a:p>
        </p:txBody>
      </p:sp>
    </p:spTree>
    <p:extLst>
      <p:ext uri="{BB962C8B-B14F-4D97-AF65-F5344CB8AC3E}">
        <p14:creationId xmlns:p14="http://schemas.microsoft.com/office/powerpoint/2010/main" xmlns="" val="2134910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79409" y="3879088"/>
            <a:ext cx="10515600" cy="2487068"/>
          </a:xfrm>
        </p:spPr>
        <p:txBody>
          <a:bodyPr/>
          <a:lstStyle/>
          <a:p>
            <a:pPr marL="0" indent="0">
              <a:buNone/>
            </a:pPr>
            <a:r>
              <a:rPr lang="pl-PL" b="1" dirty="0" smtClean="0">
                <a:solidFill>
                  <a:srgbClr val="92D050"/>
                </a:solidFill>
                <a:latin typeface="Museo 300" panose="02000000000000000000" pitchFamily="50" charset="-18"/>
              </a:rPr>
              <a:t>Jednak w rzeczywistości Ziemia jest tak masywna, że rakieta miałaby niewielki wpływ na nią. Wystrzelenie miliarda 10-tonowych rakiet w tym samym kierunku mogłoby zmienić prędkość Ziemi o zaledwie 20 nanometrów na sekundę, co w porównaniu z obecnymi 30 km/s wydaje się nieznaczne.</a:t>
            </a:r>
          </a:p>
          <a:p>
            <a:pPr marL="0" indent="0">
              <a:buNone/>
            </a:pPr>
            <a:endParaRPr lang="pl-PL" dirty="0"/>
          </a:p>
        </p:txBody>
      </p:sp>
    </p:spTree>
    <p:extLst>
      <p:ext uri="{BB962C8B-B14F-4D97-AF65-F5344CB8AC3E}">
        <p14:creationId xmlns:p14="http://schemas.microsoft.com/office/powerpoint/2010/main" xmlns="" val="31841203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solidFill>
                  <a:srgbClr val="92D050"/>
                </a:solidFill>
                <a:latin typeface="Museo 300" panose="02000000000000000000" pitchFamily="50" charset="-18"/>
              </a:rPr>
              <a:t>Pomoc z zewnątrz</a:t>
            </a:r>
            <a:endParaRPr lang="pl-PL" b="1" dirty="0">
              <a:solidFill>
                <a:srgbClr val="92D050"/>
              </a:solidFill>
              <a:latin typeface="Museo 300" panose="02000000000000000000" pitchFamily="50" charset="-18"/>
            </a:endParaRPr>
          </a:p>
        </p:txBody>
      </p:sp>
      <p:sp>
        <p:nvSpPr>
          <p:cNvPr id="3" name="Symbol zastępczy zawartości 2"/>
          <p:cNvSpPr>
            <a:spLocks noGrp="1"/>
          </p:cNvSpPr>
          <p:nvPr>
            <p:ph idx="1"/>
          </p:nvPr>
        </p:nvSpPr>
        <p:spPr>
          <a:xfrm>
            <a:off x="5841241" y="2123262"/>
            <a:ext cx="5512559" cy="4901181"/>
          </a:xfrm>
        </p:spPr>
        <p:txBody>
          <a:bodyPr>
            <a:normAutofit/>
          </a:bodyPr>
          <a:lstStyle/>
          <a:p>
            <a:pPr marL="0" indent="0">
              <a:buNone/>
            </a:pPr>
            <a:r>
              <a:rPr lang="pl-PL" b="1" dirty="0" smtClean="0">
                <a:solidFill>
                  <a:srgbClr val="92D050"/>
                </a:solidFill>
                <a:latin typeface="Museo 300" panose="02000000000000000000" pitchFamily="50" charset="-18"/>
              </a:rPr>
              <a:t>Aby dowiedzieć się, w jaki sposób systemy planetarne mogą się poruszać </a:t>
            </a:r>
            <a:r>
              <a:rPr lang="pl-PL" b="1" dirty="0" err="1" smtClean="0">
                <a:solidFill>
                  <a:srgbClr val="92D050"/>
                </a:solidFill>
                <a:latin typeface="Museo 300" panose="02000000000000000000" pitchFamily="50" charset="-18"/>
              </a:rPr>
              <a:t>Laughlin</a:t>
            </a:r>
            <a:r>
              <a:rPr lang="pl-PL" b="1" dirty="0" smtClean="0">
                <a:solidFill>
                  <a:srgbClr val="92D050"/>
                </a:solidFill>
                <a:latin typeface="Museo 300" panose="02000000000000000000" pitchFamily="50" charset="-18"/>
              </a:rPr>
              <a:t> wraz z Donem </a:t>
            </a:r>
            <a:r>
              <a:rPr lang="pl-PL" b="1" dirty="0" err="1" smtClean="0">
                <a:solidFill>
                  <a:srgbClr val="92D050"/>
                </a:solidFill>
                <a:latin typeface="Museo 300" panose="02000000000000000000" pitchFamily="50" charset="-18"/>
              </a:rPr>
              <a:t>Korycanskym</a:t>
            </a:r>
            <a:r>
              <a:rPr lang="pl-PL" b="1" dirty="0" smtClean="0">
                <a:solidFill>
                  <a:srgbClr val="92D050"/>
                </a:solidFill>
                <a:latin typeface="Museo 300" panose="02000000000000000000" pitchFamily="50" charset="-18"/>
              </a:rPr>
              <a:t> z Santa Cruz oraz Fredem Adamsem z University of Michigan, spróbowali odpowiedzieć na pytanie, jak poruszyć Ziemię, aby Słońce nie ugotowało jej.</a:t>
            </a:r>
          </a:p>
          <a:p>
            <a:pPr marL="0" indent="0">
              <a:buNone/>
            </a:pPr>
            <a:endParaRPr lang="pl-PL" dirty="0"/>
          </a:p>
        </p:txBody>
      </p:sp>
    </p:spTree>
    <p:extLst>
      <p:ext uri="{BB962C8B-B14F-4D97-AF65-F5344CB8AC3E}">
        <p14:creationId xmlns:p14="http://schemas.microsoft.com/office/powerpoint/2010/main" xmlns="" val="858283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1298</Words>
  <Application>Microsoft Office PowerPoint</Application>
  <PresentationFormat>Niestandardowy</PresentationFormat>
  <Paragraphs>76</Paragraphs>
  <Slides>22</Slides>
  <Notes>0</Notes>
  <HiddenSlides>0</HiddenSlides>
  <MMClips>0</MMClips>
  <ScaleCrop>false</ScaleCrop>
  <HeadingPairs>
    <vt:vector size="4" baseType="variant">
      <vt:variant>
        <vt:lpstr>Motyw</vt:lpstr>
      </vt:variant>
      <vt:variant>
        <vt:i4>1</vt:i4>
      </vt:variant>
      <vt:variant>
        <vt:lpstr>Tytuły slajdów</vt:lpstr>
      </vt:variant>
      <vt:variant>
        <vt:i4>22</vt:i4>
      </vt:variant>
    </vt:vector>
  </HeadingPairs>
  <TitlesOfParts>
    <vt:vector size="23" baseType="lpstr">
      <vt:lpstr>Motyw pakietu Office</vt:lpstr>
      <vt:lpstr>Sposoby na „ucieczkę” od czerwonego olbrzyma.</vt:lpstr>
      <vt:lpstr>Slajd 2</vt:lpstr>
      <vt:lpstr>Slajd 3</vt:lpstr>
      <vt:lpstr>Slajd 4</vt:lpstr>
      <vt:lpstr>Nowa Ziemia</vt:lpstr>
      <vt:lpstr>Slajd 6</vt:lpstr>
      <vt:lpstr>Ruszyć Ziemię</vt:lpstr>
      <vt:lpstr>Slajd 8</vt:lpstr>
      <vt:lpstr>Pomoc z zewnątrz</vt:lpstr>
      <vt:lpstr>Slajd 10</vt:lpstr>
      <vt:lpstr>Slajd 11</vt:lpstr>
      <vt:lpstr>Slajd 12</vt:lpstr>
      <vt:lpstr>Slajd 13</vt:lpstr>
      <vt:lpstr>Sterylna Biosfera</vt:lpstr>
      <vt:lpstr>Slajd 15</vt:lpstr>
      <vt:lpstr>Żegluga przez kosmos</vt:lpstr>
      <vt:lpstr>Slajd 17</vt:lpstr>
      <vt:lpstr>Slajd 18</vt:lpstr>
      <vt:lpstr>Chaos w Kosmosie</vt:lpstr>
      <vt:lpstr>Slajd 20</vt:lpstr>
      <vt:lpstr>Slajd 21</vt:lpstr>
      <vt:lpstr>Dziękujemy za uwagę</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Joanna</dc:creator>
  <cp:lastModifiedBy>Maciek</cp:lastModifiedBy>
  <cp:revision>42</cp:revision>
  <dcterms:created xsi:type="dcterms:W3CDTF">2016-01-09T07:56:04Z</dcterms:created>
  <dcterms:modified xsi:type="dcterms:W3CDTF">2016-01-29T17:00:49Z</dcterms:modified>
</cp:coreProperties>
</file>